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 id="2147483659" r:id="rId2"/>
  </p:sldMasterIdLst>
  <p:notesMasterIdLst>
    <p:notesMasterId r:id="rId29"/>
  </p:notesMasterIdLst>
  <p:sldIdLst>
    <p:sldId id="256" r:id="rId3"/>
    <p:sldId id="257" r:id="rId4"/>
    <p:sldId id="258" r:id="rId5"/>
    <p:sldId id="282" r:id="rId6"/>
    <p:sldId id="259" r:id="rId7"/>
    <p:sldId id="281"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629" r:id="rId23"/>
    <p:sldId id="1498" r:id="rId24"/>
    <p:sldId id="420" r:id="rId25"/>
    <p:sldId id="466" r:id="rId26"/>
    <p:sldId id="1367" r:id="rId27"/>
    <p:sldId id="516" r:id="rId28"/>
  </p:sldIdLst>
  <p:sldSz cx="24387175" cy="13716000"/>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
      <p:font typeface="Trebuchet MS" panose="020B0703020202090204" pitchFamily="34" charset="0"/>
      <p:regular r:id="rId38"/>
      <p:bold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030F8E-0181-4634-9FF1-97F3465CBB75}">
  <a:tblStyle styleId="{2C030F8E-0181-4634-9FF1-97F3465CBB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23"/>
    <p:restoredTop sz="94714"/>
  </p:normalViewPr>
  <p:slideViewPr>
    <p:cSldViewPr snapToGrid="0" snapToObjects="1">
      <p:cViewPr varScale="1">
        <p:scale>
          <a:sx n="77" d="100"/>
          <a:sy n="77" d="100"/>
        </p:scale>
        <p:origin x="62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582dc530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582dc5307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David Fry</a:t>
            </a:r>
            <a:endParaRPr/>
          </a:p>
        </p:txBody>
      </p:sp>
      <p:sp>
        <p:nvSpPr>
          <p:cNvPr id="166" name="Google Shape;166;g12582dc530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263046ee29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173" name="Google Shape;173;g1263046ee29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63046ee29_0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180" name="Google Shape;180;g1263046ee2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63046ee29_0_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187" name="Google Shape;187;g1263046ee2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63046ee29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194" name="Google Shape;194;g1263046ee29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263046ee29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201" name="Google Shape;201;g1263046ee29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263046ee29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207" name="Google Shape;207;g1263046ee2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2582dc5307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2582dc5307_0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Tom Daly</a:t>
            </a:r>
            <a:endParaRPr/>
          </a:p>
        </p:txBody>
      </p:sp>
      <p:sp>
        <p:nvSpPr>
          <p:cNvPr id="215" name="Google Shape;215;g12582dc5307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[Sam] Adding this slide here on request from the ML Foundation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84C78A-9B05-C844-9097-EDE1A201D3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216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9c8af8066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gf9c8af8066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Nico</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84C78A-9B05-C844-9097-EDE1A201D3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87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ToDo</a:t>
            </a:r>
            <a:r>
              <a:rPr lang="en-US"/>
              <a:t>: Use different shapes or colors to depict various states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84C78A-9B05-C844-9097-EDE1A201D35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99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2582dc5307_0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g12582dc5307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25798c68c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125798c68c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fafe75dd34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I’ll be taking you through the PI-17 updates, specifically the two releases that were made in this PI.</a:t>
            </a:r>
            <a:endParaRPr/>
          </a:p>
          <a:p>
            <a:pPr marL="0" lvl="0" indent="0" algn="l" rtl="0">
              <a:spcBef>
                <a:spcPts val="0"/>
              </a:spcBef>
              <a:spcAft>
                <a:spcPts val="0"/>
              </a:spcAft>
              <a:buNone/>
            </a:pPr>
            <a:endParaRPr/>
          </a:p>
          <a:p>
            <a:pPr marL="0" lvl="0" indent="0" algn="l" rtl="0">
              <a:spcBef>
                <a:spcPts val="0"/>
              </a:spcBef>
              <a:spcAft>
                <a:spcPts val="0"/>
              </a:spcAft>
              <a:buNone/>
            </a:pPr>
            <a:r>
              <a:rPr lang="en-US"/>
              <a:t>Let’s start with v13.1.1 which is a patch release. And this is purely to fix an issue which will now allow you to correctly disable the Finance Portal on deployments, where previously it would always deploy regardless of the configuration 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US"/>
              <a:t>Moving on to our headline changes for v13.1.0 release:</a:t>
            </a:r>
            <a:endParaRPr/>
          </a:p>
          <a:p>
            <a:pPr marL="457200" lvl="0" indent="-317500" algn="l" rtl="0">
              <a:spcBef>
                <a:spcPts val="0"/>
              </a:spcBef>
              <a:spcAft>
                <a:spcPts val="0"/>
              </a:spcAft>
              <a:buSzPts val="1400"/>
              <a:buAutoNum type="arabicPeriod"/>
            </a:pPr>
            <a:r>
              <a:rPr lang="en-US"/>
              <a:t>The first being support for patch-notification failure scenarios. As a result of this, payee DFSPs will now be notified of any process validations once the PUT /Transfer callback has been accepted by the Switch, with an invalid fulfilment being a such a use-case.</a:t>
            </a:r>
            <a:endParaRPr/>
          </a:p>
          <a:p>
            <a:pPr marL="457200" lvl="0" indent="-317500" algn="l" rtl="0">
              <a:spcBef>
                <a:spcPts val="0"/>
              </a:spcBef>
              <a:spcAft>
                <a:spcPts val="0"/>
              </a:spcAft>
              <a:buSzPts val="1400"/>
              <a:buAutoNum type="arabicPeriod"/>
            </a:pPr>
            <a:r>
              <a:rPr lang="en-US"/>
              <a:t>The 2nd major change is the introduction of the Thirdparty Helm Charts and supporting services, including the Thirdparty-api service, the Central Authentication Service and a Consent Oracle that is able to register against the ALS.</a:t>
            </a:r>
            <a:endParaRPr/>
          </a:p>
          <a:p>
            <a:pPr marL="457200" lvl="0" indent="-317500" algn="l" rtl="0">
              <a:spcBef>
                <a:spcPts val="0"/>
              </a:spcBef>
              <a:spcAft>
                <a:spcPts val="0"/>
              </a:spcAft>
              <a:buSzPts val="1400"/>
              <a:buAutoNum type="arabicPeriod"/>
            </a:pPr>
            <a:r>
              <a:rPr lang="en-US"/>
              <a:t>In addition we have also integrated Functional Tests for both the Thirdparty and the Bulk FSPIOP services using the Mojaloop Testing Toolkit</a:t>
            </a:r>
            <a:endParaRPr/>
          </a:p>
          <a:p>
            <a:pPr marL="457200" lvl="0" indent="-317500" algn="l" rtl="0">
              <a:spcBef>
                <a:spcPts val="0"/>
              </a:spcBef>
              <a:spcAft>
                <a:spcPts val="0"/>
              </a:spcAft>
              <a:buSzPts val="1400"/>
              <a:buAutoNum type="arabicPeriod"/>
            </a:pPr>
            <a:r>
              <a:rPr lang="en-US"/>
              <a:t>We have also merged the Continuous Gross Settlement test-cases into the Mojaloop Golden Path test-collection thereby ensuring that settlements validations are closely integrated into our Golden Path.</a:t>
            </a:r>
            <a:endParaRPr/>
          </a:p>
          <a:p>
            <a:pPr marL="457200" lvl="0" indent="-317500" algn="l" rtl="0">
              <a:spcBef>
                <a:spcPts val="0"/>
              </a:spcBef>
              <a:spcAft>
                <a:spcPts val="0"/>
              </a:spcAft>
              <a:buSzPts val="1400"/>
              <a:buAutoNum type="arabicPeriod"/>
            </a:pPr>
            <a:r>
              <a:rPr lang="en-US"/>
              <a:t>And the last main point in v13.1.0 being a slew of bug fixes that I will go through in more detail once we review the release notes.</a:t>
            </a:r>
            <a:endParaRPr/>
          </a:p>
          <a:p>
            <a:pPr marL="0" lvl="0" indent="0" algn="l" rtl="0">
              <a:spcBef>
                <a:spcPts val="0"/>
              </a:spcBef>
              <a:spcAft>
                <a:spcPts val="0"/>
              </a:spcAft>
              <a:buNone/>
            </a:pPr>
            <a:endParaRPr/>
          </a:p>
          <a:p>
            <a:pPr marL="0" lvl="0" indent="0" algn="l" rtl="0">
              <a:spcBef>
                <a:spcPts val="0"/>
              </a:spcBef>
              <a:spcAft>
                <a:spcPts val="0"/>
              </a:spcAft>
              <a:buNone/>
            </a:pPr>
            <a:r>
              <a:rPr lang="en-US"/>
              <a:t>Point three on this slide is about the ongoing  support effort from the core team on ongoing adopters or implementers - with the above patch notifications support for failure scenarios, and bug fixes being such an example</a:t>
            </a:r>
            <a:endParaRPr/>
          </a:p>
          <a:p>
            <a:pPr marL="0" lvl="0" indent="0" algn="l" rtl="0">
              <a:spcBef>
                <a:spcPts val="0"/>
              </a:spcBef>
              <a:spcAft>
                <a:spcPts val="0"/>
              </a:spcAft>
              <a:buNone/>
            </a:pPr>
            <a:endParaRPr/>
          </a:p>
          <a:p>
            <a:pPr marL="0" lvl="0" indent="0" algn="l" rtl="0">
              <a:spcBef>
                <a:spcPts val="0"/>
              </a:spcBef>
              <a:spcAft>
                <a:spcPts val="0"/>
              </a:spcAft>
              <a:buNone/>
            </a:pPr>
            <a:r>
              <a:rPr lang="en-US"/>
              <a:t>4th point being the ongoing support for the Reference Architecture which you will hear more about in the separate vNext work-stream presented by Pedro.</a:t>
            </a:r>
            <a:endParaRPr/>
          </a:p>
          <a:p>
            <a:pPr marL="0" lvl="0" indent="0" algn="l" rtl="0">
              <a:spcBef>
                <a:spcPts val="0"/>
              </a:spcBef>
              <a:spcAft>
                <a:spcPts val="0"/>
              </a:spcAft>
              <a:buNone/>
            </a:pPr>
            <a:endParaRPr/>
          </a:p>
          <a:p>
            <a:pPr marL="0" lvl="0" indent="0" algn="l" rtl="0">
              <a:spcBef>
                <a:spcPts val="0"/>
              </a:spcBef>
              <a:spcAft>
                <a:spcPts val="0"/>
              </a:spcAft>
              <a:buNone/>
            </a:pPr>
            <a:r>
              <a:rPr lang="en-US"/>
              <a:t>And lastly the Mojaloop v14 workstream effort to improve our Helm charts deployability and maintainability going forward, which Tom will you through shortly after this presentation.</a:t>
            </a:r>
            <a:endParaRPr/>
          </a:p>
          <a:p>
            <a:pPr marL="0" lvl="0" indent="0" algn="l" rtl="0">
              <a:spcBef>
                <a:spcPts val="0"/>
              </a:spcBef>
              <a:spcAft>
                <a:spcPts val="0"/>
              </a:spcAft>
              <a:buNone/>
            </a:pPr>
            <a:endParaRPr/>
          </a:p>
        </p:txBody>
      </p:sp>
      <p:sp>
        <p:nvSpPr>
          <p:cNvPr id="133" name="Google Shape;133;gfafe75dd34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1dd09d7871_0_8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g11dd09d7871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f9c8af8066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f9c8af8066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f9c8af8066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1c54a7351_0_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457200" algn="l" rtl="0">
              <a:lnSpc>
                <a:spcPct val="200000"/>
              </a:lnSpc>
              <a:spcBef>
                <a:spcPts val="0"/>
              </a:spcBef>
              <a:spcAft>
                <a:spcPts val="0"/>
              </a:spcAft>
              <a:buClr>
                <a:schemeClr val="dk1"/>
              </a:buClr>
              <a:buSzPts val="3600"/>
              <a:buAutoNum type="arabicPeriod"/>
            </a:pPr>
            <a:r>
              <a:rPr lang="en-US" sz="3600" b="1">
                <a:solidFill>
                  <a:srgbClr val="00A3FF"/>
                </a:solidFill>
                <a:highlight>
                  <a:srgbClr val="FFFF00"/>
                </a:highlight>
                <a:latin typeface="Open Sans"/>
                <a:ea typeface="Open Sans"/>
                <a:cs typeface="Open Sans"/>
                <a:sym typeface="Open Sans"/>
              </a:rPr>
              <a:t>⚙</a:t>
            </a:r>
            <a:endParaRPr/>
          </a:p>
        </p:txBody>
      </p:sp>
      <p:sp>
        <p:nvSpPr>
          <p:cNvPr id="158" name="Google Shape;158;gd1c54a7351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a:stretch/>
        </p:blipFill>
        <p:spPr>
          <a:xfrm>
            <a:off x="1587" y="0"/>
            <a:ext cx="24384001" cy="13716000"/>
          </a:xfrm>
          <a:prstGeom prst="rect">
            <a:avLst/>
          </a:prstGeom>
          <a:noFill/>
          <a:ln>
            <a:noFill/>
          </a:ln>
        </p:spPr>
      </p:pic>
      <p:sp>
        <p:nvSpPr>
          <p:cNvPr id="16" name="Google Shape;16;p2"/>
          <p:cNvSpPr/>
          <p:nvPr/>
        </p:nvSpPr>
        <p:spPr>
          <a:xfrm>
            <a:off x="861219" y="3595738"/>
            <a:ext cx="25129908" cy="8531688"/>
          </a:xfrm>
          <a:custGeom>
            <a:avLst/>
            <a:gdLst/>
            <a:ahLst/>
            <a:cxnLst/>
            <a:rect l="l" t="t" r="r" b="b"/>
            <a:pathLst>
              <a:path w="25129909" h="8531688" extrusionOk="0">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i="0" u="none" strike="noStrike" cap="none">
              <a:solidFill>
                <a:schemeClr val="lt1"/>
              </a:solidFill>
              <a:latin typeface="Arial"/>
              <a:ea typeface="Arial"/>
              <a:cs typeface="Arial"/>
              <a:sym typeface="Arial"/>
            </a:endParaRPr>
          </a:p>
        </p:txBody>
      </p:sp>
      <p:sp>
        <p:nvSpPr>
          <p:cNvPr id="17" name="Google Shape;17;p2"/>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695847" y="9308787"/>
            <a:ext cx="14344254"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19" name="Google Shape;19;p2"/>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b="0" i="0" u="none" strike="noStrike" cap="none">
                <a:solidFill>
                  <a:schemeClr val="lt1"/>
                </a:solidFill>
                <a:latin typeface="Arial"/>
                <a:ea typeface="Arial"/>
                <a:cs typeface="Arial"/>
                <a:sym typeface="Arial"/>
              </a:defRPr>
            </a:lvl1pPr>
            <a:lvl2pPr marL="0" lvl="1" indent="0" algn="r">
              <a:spcBef>
                <a:spcPts val="0"/>
              </a:spcBef>
              <a:buNone/>
              <a:defRPr sz="2400" b="0" i="0" u="none" strike="noStrike" cap="none">
                <a:solidFill>
                  <a:schemeClr val="lt1"/>
                </a:solidFill>
                <a:latin typeface="Arial"/>
                <a:ea typeface="Arial"/>
                <a:cs typeface="Arial"/>
                <a:sym typeface="Arial"/>
              </a:defRPr>
            </a:lvl2pPr>
            <a:lvl3pPr marL="0" lvl="2" indent="0" algn="r">
              <a:spcBef>
                <a:spcPts val="0"/>
              </a:spcBef>
              <a:buNone/>
              <a:defRPr sz="2400" b="0" i="0" u="none" strike="noStrike" cap="none">
                <a:solidFill>
                  <a:schemeClr val="lt1"/>
                </a:solidFill>
                <a:latin typeface="Arial"/>
                <a:ea typeface="Arial"/>
                <a:cs typeface="Arial"/>
                <a:sym typeface="Arial"/>
              </a:defRPr>
            </a:lvl3pPr>
            <a:lvl4pPr marL="0" lvl="3" indent="0" algn="r">
              <a:spcBef>
                <a:spcPts val="0"/>
              </a:spcBef>
              <a:buNone/>
              <a:defRPr sz="2400" b="0" i="0" u="none" strike="noStrike" cap="none">
                <a:solidFill>
                  <a:schemeClr val="lt1"/>
                </a:solidFill>
                <a:latin typeface="Arial"/>
                <a:ea typeface="Arial"/>
                <a:cs typeface="Arial"/>
                <a:sym typeface="Arial"/>
              </a:defRPr>
            </a:lvl4pPr>
            <a:lvl5pPr marL="0" lvl="4" indent="0" algn="r">
              <a:spcBef>
                <a:spcPts val="0"/>
              </a:spcBef>
              <a:buNone/>
              <a:defRPr sz="2400" b="0" i="0" u="none" strike="noStrike" cap="none">
                <a:solidFill>
                  <a:schemeClr val="lt1"/>
                </a:solidFill>
                <a:latin typeface="Arial"/>
                <a:ea typeface="Arial"/>
                <a:cs typeface="Arial"/>
                <a:sym typeface="Arial"/>
              </a:defRPr>
            </a:lvl5pPr>
            <a:lvl6pPr marL="0" lvl="5" indent="0" algn="r">
              <a:spcBef>
                <a:spcPts val="0"/>
              </a:spcBef>
              <a:buNone/>
              <a:defRPr sz="2400" b="0" i="0" u="none" strike="noStrike" cap="none">
                <a:solidFill>
                  <a:schemeClr val="lt1"/>
                </a:solidFill>
                <a:latin typeface="Arial"/>
                <a:ea typeface="Arial"/>
                <a:cs typeface="Arial"/>
                <a:sym typeface="Arial"/>
              </a:defRPr>
            </a:lvl6pPr>
            <a:lvl7pPr marL="0" lvl="6" indent="0" algn="r">
              <a:spcBef>
                <a:spcPts val="0"/>
              </a:spcBef>
              <a:buNone/>
              <a:defRPr sz="2400" b="0" i="0" u="none" strike="noStrike" cap="none">
                <a:solidFill>
                  <a:schemeClr val="lt1"/>
                </a:solidFill>
                <a:latin typeface="Arial"/>
                <a:ea typeface="Arial"/>
                <a:cs typeface="Arial"/>
                <a:sym typeface="Arial"/>
              </a:defRPr>
            </a:lvl7pPr>
            <a:lvl8pPr marL="0" lvl="7" indent="0" algn="r">
              <a:spcBef>
                <a:spcPts val="0"/>
              </a:spcBef>
              <a:buNone/>
              <a:defRPr sz="2400" b="0" i="0" u="none" strike="noStrike" cap="none">
                <a:solidFill>
                  <a:schemeClr val="lt1"/>
                </a:solidFill>
                <a:latin typeface="Arial"/>
                <a:ea typeface="Arial"/>
                <a:cs typeface="Arial"/>
                <a:sym typeface="Arial"/>
              </a:defRPr>
            </a:lvl8pPr>
            <a:lvl9pPr marL="0" lvl="8" indent="0" algn="r">
              <a:spcBef>
                <a:spcPts val="0"/>
              </a:spcBef>
              <a:buNone/>
              <a:defRPr sz="24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205780" y="913387"/>
            <a:ext cx="5226926" cy="5417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1"/>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82" name="Google Shape;82;p1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
        <p:nvSpPr>
          <p:cNvPr id="83" name="Google Shape;83;p11"/>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5237" y="3047716"/>
            <a:ext cx="18442801" cy="8403900"/>
          </a:xfrm>
          <a:prstGeom prst="rect">
            <a:avLst/>
          </a:prstGeom>
          <a:solidFill>
            <a:srgbClr val="515050">
              <a:alpha val="70000"/>
            </a:srgbClr>
          </a:solidFill>
        </p:spPr>
        <p:txBody>
          <a:bodyPr>
            <a:normAutofit/>
          </a:bodyPr>
          <a:lstStyle>
            <a:lvl1pPr>
              <a:lnSpc>
                <a:spcPct val="150000"/>
              </a:lnSpc>
              <a:defRPr sz="4800" baseline="0">
                <a:solidFill>
                  <a:schemeClr val="bg1"/>
                </a:solidFill>
              </a:defRPr>
            </a:lvl1pPr>
            <a:lvl2pPr>
              <a:lnSpc>
                <a:spcPct val="150000"/>
              </a:lnSpc>
              <a:defRPr sz="4800" baseline="0">
                <a:solidFill>
                  <a:schemeClr val="bg1"/>
                </a:solidFill>
              </a:defRPr>
            </a:lvl2pPr>
            <a:lvl3pPr>
              <a:lnSpc>
                <a:spcPct val="150000"/>
              </a:lnSpc>
              <a:defRPr sz="4800" baseline="0">
                <a:solidFill>
                  <a:schemeClr val="bg1"/>
                </a:solidFill>
              </a:defRPr>
            </a:lvl3pPr>
            <a:lvl4pPr>
              <a:lnSpc>
                <a:spcPct val="150000"/>
              </a:lnSpc>
              <a:defRPr sz="4800" baseline="0">
                <a:solidFill>
                  <a:schemeClr val="bg1"/>
                </a:solidFill>
              </a:defRPr>
            </a:lvl4pPr>
            <a:lvl5pPr>
              <a:lnSpc>
                <a:spcPct val="150000"/>
              </a:lnSpc>
              <a:defRPr sz="4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1AB18807-20D9-7A41-A277-2D5BE4AF306A}"/>
              </a:ext>
            </a:extLst>
          </p:cNvPr>
          <p:cNvSpPr>
            <a:spLocks noGrp="1"/>
          </p:cNvSpPr>
          <p:nvPr>
            <p:ph type="title"/>
          </p:nvPr>
        </p:nvSpPr>
        <p:spPr>
          <a:xfrm>
            <a:off x="3295237" y="730252"/>
            <a:ext cx="18442801" cy="1191284"/>
          </a:xfrm>
          <a:prstGeom prst="rect">
            <a:avLst/>
          </a:prstGeom>
        </p:spPr>
        <p:txBody>
          <a:bodyPr wrap="none">
            <a:noAutofit/>
          </a:bodyPr>
          <a:lstStyle>
            <a:lvl1pPr algn="ctr" fontAlgn="ctr">
              <a:defRPr sz="7200" baseline="0">
                <a:solidFill>
                  <a:srgbClr val="61E7F0"/>
                </a:solidFill>
              </a:defRPr>
            </a:lvl1pPr>
          </a:lstStyle>
          <a:p>
            <a:r>
              <a:rPr lang="en-US"/>
              <a:t>Click to edit Master title style</a:t>
            </a:r>
          </a:p>
        </p:txBody>
      </p:sp>
      <p:sp>
        <p:nvSpPr>
          <p:cNvPr id="12" name="Slide Number Placeholder 2">
            <a:extLst>
              <a:ext uri="{FF2B5EF4-FFF2-40B4-BE49-F238E27FC236}">
                <a16:creationId xmlns:a16="http://schemas.microsoft.com/office/drawing/2014/main" id="{8AD68207-BFD9-A64D-B0A7-A1254A0D496A}"/>
              </a:ext>
            </a:extLst>
          </p:cNvPr>
          <p:cNvSpPr>
            <a:spLocks noGrp="1"/>
          </p:cNvSpPr>
          <p:nvPr>
            <p:ph type="sldNum" sz="quarter" idx="4294967295"/>
          </p:nvPr>
        </p:nvSpPr>
        <p:spPr>
          <a:xfrm>
            <a:off x="22818523" y="12892443"/>
            <a:ext cx="984832" cy="615554"/>
          </a:xfrm>
          <a:prstGeom prst="rect">
            <a:avLst/>
          </a:prstGeom>
        </p:spPr>
        <p:txBody>
          <a:bodyPr/>
          <a:lstStyle/>
          <a:p>
            <a:fld id="{D91A16E7-7A4B-8846-8827-0EA931B1AFDA}" type="slidenum">
              <a:rPr lang="en-US" sz="2000" smtClean="0">
                <a:solidFill>
                  <a:schemeClr val="bg1">
                    <a:lumMod val="75000"/>
                  </a:schemeClr>
                </a:solidFill>
                <a:latin typeface="Calibri" panose="020F0502020204030204" pitchFamily="34" charset="0"/>
                <a:cs typeface="Calibri" panose="020F0502020204030204" pitchFamily="34" charset="0"/>
              </a:rPr>
              <a:pPr/>
              <a:t>‹#›</a:t>
            </a:fld>
            <a:endParaRPr lang="en-US" sz="200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8162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55FC-D0AD-8147-B9AA-72109FA2126E}"/>
              </a:ext>
            </a:extLst>
          </p:cNvPr>
          <p:cNvSpPr>
            <a:spLocks noGrp="1"/>
          </p:cNvSpPr>
          <p:nvPr>
            <p:ph type="title"/>
          </p:nvPr>
        </p:nvSpPr>
        <p:spPr>
          <a:xfrm>
            <a:off x="1713568" y="0"/>
            <a:ext cx="20918469" cy="950768"/>
          </a:xfrm>
          <a:prstGeom prst="rect">
            <a:avLst/>
          </a:prstGeom>
        </p:spPr>
        <p:txBody>
          <a:bodyPr wrap="none">
            <a:noAutofit/>
          </a:bodyPr>
          <a:lstStyle>
            <a:lvl1pPr algn="ctr" fontAlgn="ctr">
              <a:defRPr sz="4800" baseline="0">
                <a:solidFill>
                  <a:srgbClr val="61E7F0"/>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EF8DDCB0-484B-1641-9940-6F499BB20F69}"/>
              </a:ext>
            </a:extLst>
          </p:cNvPr>
          <p:cNvSpPr>
            <a:spLocks noGrp="1"/>
          </p:cNvSpPr>
          <p:nvPr>
            <p:ph type="pic" sz="quarter" idx="11"/>
          </p:nvPr>
        </p:nvSpPr>
        <p:spPr>
          <a:xfrm>
            <a:off x="1713568" y="1145310"/>
            <a:ext cx="20918469" cy="11361016"/>
          </a:xfrm>
          <a:prstGeom prst="rect">
            <a:avLst/>
          </a:prstGeom>
        </p:spPr>
        <p:txBody>
          <a:bodyPr/>
          <a:lstStyle/>
          <a:p>
            <a:endParaRPr lang="en-US"/>
          </a:p>
        </p:txBody>
      </p:sp>
      <p:sp>
        <p:nvSpPr>
          <p:cNvPr id="12" name="Slide Number Placeholder 2">
            <a:extLst>
              <a:ext uri="{FF2B5EF4-FFF2-40B4-BE49-F238E27FC236}">
                <a16:creationId xmlns:a16="http://schemas.microsoft.com/office/drawing/2014/main" id="{E09ACC62-F29C-824A-95FC-C4188D090672}"/>
              </a:ext>
            </a:extLst>
          </p:cNvPr>
          <p:cNvSpPr>
            <a:spLocks noGrp="1"/>
          </p:cNvSpPr>
          <p:nvPr>
            <p:ph type="sldNum" sz="quarter" idx="4294967295"/>
          </p:nvPr>
        </p:nvSpPr>
        <p:spPr>
          <a:xfrm>
            <a:off x="22818523" y="12892443"/>
            <a:ext cx="984832" cy="615554"/>
          </a:xfrm>
          <a:prstGeom prst="rect">
            <a:avLst/>
          </a:prstGeom>
        </p:spPr>
        <p:txBody>
          <a:bodyPr/>
          <a:lstStyle/>
          <a:p>
            <a:fld id="{D91A16E7-7A4B-8846-8827-0EA931B1AFDA}" type="slidenum">
              <a:rPr lang="en-US" sz="2000" smtClean="0">
                <a:solidFill>
                  <a:schemeClr val="bg1">
                    <a:lumMod val="75000"/>
                  </a:schemeClr>
                </a:solidFill>
                <a:latin typeface="Calibri" panose="020F0502020204030204" pitchFamily="34" charset="0"/>
                <a:cs typeface="Calibri" panose="020F0502020204030204" pitchFamily="34" charset="0"/>
              </a:rPr>
              <a:pPr/>
              <a:t>‹#›</a:t>
            </a:fld>
            <a:endParaRPr lang="en-US" sz="200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9489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55FC-D0AD-8147-B9AA-72109FA2126E}"/>
              </a:ext>
            </a:extLst>
          </p:cNvPr>
          <p:cNvSpPr>
            <a:spLocks noGrp="1"/>
          </p:cNvSpPr>
          <p:nvPr>
            <p:ph type="title"/>
          </p:nvPr>
        </p:nvSpPr>
        <p:spPr>
          <a:xfrm>
            <a:off x="1713568" y="0"/>
            <a:ext cx="20918469" cy="950768"/>
          </a:xfrm>
          <a:prstGeom prst="rect">
            <a:avLst/>
          </a:prstGeom>
        </p:spPr>
        <p:txBody>
          <a:bodyPr wrap="none">
            <a:noAutofit/>
          </a:bodyPr>
          <a:lstStyle>
            <a:lvl1pPr algn="ctr" fontAlgn="ctr">
              <a:defRPr sz="4800" baseline="0">
                <a:solidFill>
                  <a:srgbClr val="61E7F0"/>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25E7B317-7C4F-C341-AF47-69E58B51D226}"/>
              </a:ext>
            </a:extLst>
          </p:cNvPr>
          <p:cNvSpPr>
            <a:spLocks noGrp="1"/>
          </p:cNvSpPr>
          <p:nvPr>
            <p:ph type="sldNum" sz="quarter" idx="10"/>
          </p:nvPr>
        </p:nvSpPr>
        <p:spPr/>
        <p:txBody>
          <a:bodyPr/>
          <a:lstStyle/>
          <a:p>
            <a:fld id="{D91A16E7-7A4B-8846-8827-0EA931B1AFDA}" type="slidenum">
              <a:rPr lang="en-US" sz="2000" smtClean="0">
                <a:solidFill>
                  <a:schemeClr val="bg1">
                    <a:lumMod val="75000"/>
                  </a:schemeClr>
                </a:solidFill>
                <a:latin typeface="Calibri" panose="020F0502020204030204" pitchFamily="34" charset="0"/>
                <a:cs typeface="Calibri" panose="020F0502020204030204" pitchFamily="34" charset="0"/>
              </a:rPr>
              <a:pPr/>
              <a:t>‹#›</a:t>
            </a:fld>
            <a:endParaRPr lang="en-US" sz="2000">
              <a:solidFill>
                <a:schemeClr val="bg1">
                  <a:lumMod val="75000"/>
                </a:schemeClr>
              </a:solidFill>
              <a:latin typeface="Calibri" panose="020F0502020204030204" pitchFamily="34" charset="0"/>
              <a:cs typeface="Calibri" panose="020F0502020204030204" pitchFamily="34" charset="0"/>
            </a:endParaRPr>
          </a:p>
        </p:txBody>
      </p:sp>
      <p:sp>
        <p:nvSpPr>
          <p:cNvPr id="8" name="Picture Placeholder 7">
            <a:extLst>
              <a:ext uri="{FF2B5EF4-FFF2-40B4-BE49-F238E27FC236}">
                <a16:creationId xmlns:a16="http://schemas.microsoft.com/office/drawing/2014/main" id="{EF8DDCB0-484B-1641-9940-6F499BB20F69}"/>
              </a:ext>
            </a:extLst>
          </p:cNvPr>
          <p:cNvSpPr>
            <a:spLocks noGrp="1"/>
          </p:cNvSpPr>
          <p:nvPr>
            <p:ph type="pic" sz="quarter" idx="11"/>
          </p:nvPr>
        </p:nvSpPr>
        <p:spPr>
          <a:xfrm>
            <a:off x="1713568" y="1145310"/>
            <a:ext cx="20918469" cy="11361016"/>
          </a:xfrm>
          <a:prstGeom prst="rect">
            <a:avLst/>
          </a:prstGeom>
        </p:spPr>
        <p:txBody>
          <a:bodyPr/>
          <a:lstStyle/>
          <a:p>
            <a:endParaRPr lang="en-US"/>
          </a:p>
        </p:txBody>
      </p:sp>
      <p:sp>
        <p:nvSpPr>
          <p:cNvPr id="10" name="Text Placeholder 2">
            <a:extLst>
              <a:ext uri="{FF2B5EF4-FFF2-40B4-BE49-F238E27FC236}">
                <a16:creationId xmlns:a16="http://schemas.microsoft.com/office/drawing/2014/main" id="{A48345A5-0281-A146-B692-C7CF6ED9F2B0}"/>
              </a:ext>
            </a:extLst>
          </p:cNvPr>
          <p:cNvSpPr>
            <a:spLocks noGrp="1"/>
          </p:cNvSpPr>
          <p:nvPr>
            <p:ph type="body" sz="quarter" idx="12"/>
          </p:nvPr>
        </p:nvSpPr>
        <p:spPr>
          <a:xfrm>
            <a:off x="10284443" y="12577799"/>
            <a:ext cx="4877435" cy="553998"/>
          </a:xfrm>
          <a:prstGeom prst="rect">
            <a:avLst/>
          </a:prstGeom>
        </p:spPr>
        <p:txBody>
          <a:bodyPr/>
          <a:lstStyle>
            <a:lvl1pPr marL="0" indent="0" algn="ctr">
              <a:buFontTx/>
              <a:buNone/>
              <a:defRPr sz="2800" baseline="0">
                <a:solidFill>
                  <a:schemeClr val="accent5"/>
                </a:solidFill>
              </a:defRPr>
            </a:lvl1pPr>
          </a:lstStyle>
          <a:p>
            <a:pPr lvl="0"/>
            <a:r>
              <a:rPr lang="en-US"/>
              <a:t>Edit Master text style</a:t>
            </a:r>
          </a:p>
        </p:txBody>
      </p:sp>
    </p:spTree>
    <p:extLst>
      <p:ext uri="{BB962C8B-B14F-4D97-AF65-F5344CB8AC3E}">
        <p14:creationId xmlns:p14="http://schemas.microsoft.com/office/powerpoint/2010/main" val="3994236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295237" y="3047716"/>
            <a:ext cx="18442801" cy="8403900"/>
          </a:xfrm>
          <a:prstGeom prst="rect">
            <a:avLst/>
          </a:prstGeom>
          <a:solidFill>
            <a:srgbClr val="515050">
              <a:alpha val="70000"/>
            </a:srgbClr>
          </a:solidFill>
        </p:spPr>
        <p:txBody>
          <a:bodyPr>
            <a:normAutofit/>
          </a:bodyPr>
          <a:lstStyle>
            <a:lvl1pPr>
              <a:lnSpc>
                <a:spcPct val="150000"/>
              </a:lnSpc>
              <a:defRPr sz="4800" baseline="0">
                <a:solidFill>
                  <a:schemeClr val="bg1"/>
                </a:solidFill>
              </a:defRPr>
            </a:lvl1pPr>
            <a:lvl2pPr>
              <a:lnSpc>
                <a:spcPct val="150000"/>
              </a:lnSpc>
              <a:defRPr sz="4800" baseline="0">
                <a:solidFill>
                  <a:schemeClr val="bg1"/>
                </a:solidFill>
              </a:defRPr>
            </a:lvl2pPr>
            <a:lvl3pPr>
              <a:lnSpc>
                <a:spcPct val="150000"/>
              </a:lnSpc>
              <a:defRPr sz="4800" baseline="0">
                <a:solidFill>
                  <a:schemeClr val="bg1"/>
                </a:solidFill>
              </a:defRPr>
            </a:lvl3pPr>
            <a:lvl4pPr>
              <a:lnSpc>
                <a:spcPct val="150000"/>
              </a:lnSpc>
              <a:defRPr sz="4800" baseline="0">
                <a:solidFill>
                  <a:schemeClr val="bg1"/>
                </a:solidFill>
              </a:defRPr>
            </a:lvl4pPr>
            <a:lvl5pPr>
              <a:lnSpc>
                <a:spcPct val="150000"/>
              </a:lnSpc>
              <a:defRPr sz="48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2">
            <a:extLst>
              <a:ext uri="{FF2B5EF4-FFF2-40B4-BE49-F238E27FC236}">
                <a16:creationId xmlns:a16="http://schemas.microsoft.com/office/drawing/2014/main" id="{04DAF6FF-B4D9-5E43-9F21-1680DFDBBE19}"/>
              </a:ext>
            </a:extLst>
          </p:cNvPr>
          <p:cNvSpPr>
            <a:spLocks noGrp="1"/>
          </p:cNvSpPr>
          <p:nvPr>
            <p:ph type="sldNum" sz="quarter" idx="4294967295"/>
          </p:nvPr>
        </p:nvSpPr>
        <p:spPr>
          <a:xfrm>
            <a:off x="23024810" y="12992949"/>
            <a:ext cx="639379" cy="615554"/>
          </a:xfrm>
          <a:prstGeom prst="rect">
            <a:avLst/>
          </a:prstGeom>
        </p:spPr>
        <p:txBody>
          <a:bodyPr/>
          <a:lstStyle/>
          <a:p>
            <a:fld id="{D91A16E7-7A4B-8846-8827-0EA931B1AFDA}" type="slidenum">
              <a:rPr lang="en-US" sz="2000" smtClean="0">
                <a:solidFill>
                  <a:schemeClr val="bg1">
                    <a:lumMod val="75000"/>
                  </a:schemeClr>
                </a:solidFill>
                <a:latin typeface="Calibri" panose="020F0502020204030204" pitchFamily="34" charset="0"/>
                <a:cs typeface="Calibri" panose="020F0502020204030204" pitchFamily="34" charset="0"/>
              </a:rPr>
              <a:pPr/>
              <a:t>‹#›</a:t>
            </a:fld>
            <a:endParaRPr lang="en-US" sz="2000">
              <a:solidFill>
                <a:schemeClr val="bg1">
                  <a:lumMod val="75000"/>
                </a:schemeClr>
              </a:solidFill>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1AB18807-20D9-7A41-A277-2D5BE4AF306A}"/>
              </a:ext>
            </a:extLst>
          </p:cNvPr>
          <p:cNvSpPr>
            <a:spLocks noGrp="1"/>
          </p:cNvSpPr>
          <p:nvPr>
            <p:ph type="title"/>
          </p:nvPr>
        </p:nvSpPr>
        <p:spPr>
          <a:xfrm>
            <a:off x="3295237" y="730252"/>
            <a:ext cx="18442801" cy="1191284"/>
          </a:xfrm>
          <a:prstGeom prst="rect">
            <a:avLst/>
          </a:prstGeom>
        </p:spPr>
        <p:txBody>
          <a:bodyPr wrap="none">
            <a:noAutofit/>
          </a:bodyPr>
          <a:lstStyle>
            <a:lvl1pPr algn="ctr" fontAlgn="ctr">
              <a:defRPr sz="7200" baseline="0">
                <a:solidFill>
                  <a:srgbClr val="61E7F0"/>
                </a:solidFill>
              </a:defRPr>
            </a:lvl1pPr>
          </a:lstStyle>
          <a:p>
            <a:r>
              <a:rPr lang="en-US"/>
              <a:t>Click to edit Master title style</a:t>
            </a:r>
          </a:p>
        </p:txBody>
      </p:sp>
    </p:spTree>
    <p:extLst>
      <p:ext uri="{BB962C8B-B14F-4D97-AF65-F5344CB8AC3E}">
        <p14:creationId xmlns:p14="http://schemas.microsoft.com/office/powerpoint/2010/main" val="1669618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type="obj">
  <p:cSld name="OBJECT">
    <p:spTree>
      <p:nvGrpSpPr>
        <p:cNvPr id="1" name="Shape 22"/>
        <p:cNvGrpSpPr/>
        <p:nvPr/>
      </p:nvGrpSpPr>
      <p:grpSpPr>
        <a:xfrm>
          <a:off x="0" y="0"/>
          <a:ext cx="0" cy="0"/>
          <a:chOff x="0" y="0"/>
          <a:chExt cx="0" cy="0"/>
        </a:xfrm>
      </p:grpSpPr>
      <p:sp>
        <p:nvSpPr>
          <p:cNvPr id="23" name="Google Shape;23;p3"/>
          <p:cNvSpPr/>
          <p:nvPr/>
        </p:nvSpPr>
        <p:spPr>
          <a:xfrm>
            <a:off x="50103" y="564204"/>
            <a:ext cx="24387175" cy="5466945"/>
          </a:xfrm>
          <a:custGeom>
            <a:avLst/>
            <a:gdLst/>
            <a:ahLst/>
            <a:cxnLst/>
            <a:rect l="l" t="t" r="r" b="b"/>
            <a:pathLst>
              <a:path w="24387176" h="5466945" extrusionOk="0">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941"/>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4" name="Google Shape;24;p3"/>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
          <p:cNvSpPr txBox="1">
            <a:spLocks noGrp="1"/>
          </p:cNvSpPr>
          <p:nvPr>
            <p:ph type="body" idx="1"/>
          </p:nvPr>
        </p:nvSpPr>
        <p:spPr>
          <a:xfrm>
            <a:off x="1676619" y="3651250"/>
            <a:ext cx="21033937"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26" name="Google Shape;26;p3"/>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ection Header" type="secHead">
  <p:cSld name="SECTION_HEADER">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a:stretch/>
        </p:blipFill>
        <p:spPr>
          <a:xfrm>
            <a:off x="1587" y="0"/>
            <a:ext cx="24384001" cy="13716000"/>
          </a:xfrm>
          <a:prstGeom prst="rect">
            <a:avLst/>
          </a:prstGeom>
          <a:noFill/>
          <a:ln>
            <a:noFill/>
          </a:ln>
        </p:spPr>
      </p:pic>
      <p:sp>
        <p:nvSpPr>
          <p:cNvPr id="31" name="Google Shape;31;p4"/>
          <p:cNvSpPr txBox="1">
            <a:spLocks noGrp="1"/>
          </p:cNvSpPr>
          <p:nvPr>
            <p:ph type="title"/>
          </p:nvPr>
        </p:nvSpPr>
        <p:spPr>
          <a:xfrm>
            <a:off x="1663917" y="3419477"/>
            <a:ext cx="14645007"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663917" y="9178927"/>
            <a:ext cx="21033937"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33" name="Google Shape;33;p4"/>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34" name="Google Shape;34;p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7205780" y="794856"/>
            <a:ext cx="5226926" cy="5417492"/>
          </a:xfrm>
          <a:prstGeom prst="rect">
            <a:avLst/>
          </a:prstGeom>
          <a:noFill/>
          <a:ln>
            <a:noFill/>
          </a:ln>
        </p:spPr>
      </p:pic>
      <p:sp>
        <p:nvSpPr>
          <p:cNvPr id="35" name="Google Shape;35;p4"/>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36"/>
        <p:cNvGrpSpPr/>
        <p:nvPr/>
      </p:nvGrpSpPr>
      <p:grpSpPr>
        <a:xfrm>
          <a:off x="0" y="0"/>
          <a:ext cx="0" cy="0"/>
          <a:chOff x="0" y="0"/>
          <a:chExt cx="0" cy="0"/>
        </a:xfrm>
      </p:grpSpPr>
      <p:sp>
        <p:nvSpPr>
          <p:cNvPr id="37" name="Google Shape;37;p5"/>
          <p:cNvSpPr/>
          <p:nvPr/>
        </p:nvSpPr>
        <p:spPr>
          <a:xfrm>
            <a:off x="861219" y="3595738"/>
            <a:ext cx="25129907" cy="8531688"/>
          </a:xfrm>
          <a:prstGeom prst="roundRect">
            <a:avLst>
              <a:gd name="adj" fmla="val 6683"/>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Arial"/>
              <a:ea typeface="Arial"/>
              <a:cs typeface="Arial"/>
              <a:sym typeface="Arial"/>
            </a:endParaRPr>
          </a:p>
        </p:txBody>
      </p:sp>
      <p:sp>
        <p:nvSpPr>
          <p:cNvPr id="38" name="Google Shape;38;p5"/>
          <p:cNvSpPr txBox="1">
            <a:spLocks noGrp="1"/>
          </p:cNvSpPr>
          <p:nvPr>
            <p:ph type="ctrTitle"/>
          </p:nvPr>
        </p:nvSpPr>
        <p:spPr>
          <a:xfrm>
            <a:off x="1695847" y="4203903"/>
            <a:ext cx="12286059" cy="451960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12000"/>
              <a:buFont typeface="Arial"/>
              <a:buNone/>
              <a:defRPr sz="12000"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ubTitle" idx="1"/>
          </p:nvPr>
        </p:nvSpPr>
        <p:spPr>
          <a:xfrm>
            <a:off x="1695847" y="9308787"/>
            <a:ext cx="14344254" cy="2310326"/>
          </a:xfrm>
          <a:prstGeom prst="rect">
            <a:avLst/>
          </a:prstGeom>
          <a:noFill/>
          <a:ln>
            <a:noFill/>
          </a:ln>
        </p:spPr>
        <p:txBody>
          <a:bodyPr spcFirstLastPara="1" wrap="square" lIns="91425" tIns="45700" rIns="91425" bIns="45700" anchor="t" anchorCtr="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40" name="Google Shape;40;p5"/>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2400">
                <a:solidFill>
                  <a:schemeClr val="lt1"/>
                </a:solidFill>
                <a:latin typeface="Arial"/>
                <a:ea typeface="Arial"/>
                <a:cs typeface="Arial"/>
                <a:sym typeface="Arial"/>
              </a:defRPr>
            </a:lvl1pPr>
            <a:lvl2pPr marL="0" lvl="1" indent="0" algn="r">
              <a:spcBef>
                <a:spcPts val="0"/>
              </a:spcBef>
              <a:buNone/>
              <a:defRPr sz="2400">
                <a:solidFill>
                  <a:schemeClr val="lt1"/>
                </a:solidFill>
                <a:latin typeface="Arial"/>
                <a:ea typeface="Arial"/>
                <a:cs typeface="Arial"/>
                <a:sym typeface="Arial"/>
              </a:defRPr>
            </a:lvl2pPr>
            <a:lvl3pPr marL="0" lvl="2" indent="0" algn="r">
              <a:spcBef>
                <a:spcPts val="0"/>
              </a:spcBef>
              <a:buNone/>
              <a:defRPr sz="2400">
                <a:solidFill>
                  <a:schemeClr val="lt1"/>
                </a:solidFill>
                <a:latin typeface="Arial"/>
                <a:ea typeface="Arial"/>
                <a:cs typeface="Arial"/>
                <a:sym typeface="Arial"/>
              </a:defRPr>
            </a:lvl3pPr>
            <a:lvl4pPr marL="0" lvl="3" indent="0" algn="r">
              <a:spcBef>
                <a:spcPts val="0"/>
              </a:spcBef>
              <a:buNone/>
              <a:defRPr sz="2400">
                <a:solidFill>
                  <a:schemeClr val="lt1"/>
                </a:solidFill>
                <a:latin typeface="Arial"/>
                <a:ea typeface="Arial"/>
                <a:cs typeface="Arial"/>
                <a:sym typeface="Arial"/>
              </a:defRPr>
            </a:lvl4pPr>
            <a:lvl5pPr marL="0" lvl="4" indent="0" algn="r">
              <a:spcBef>
                <a:spcPts val="0"/>
              </a:spcBef>
              <a:buNone/>
              <a:defRPr sz="2400">
                <a:solidFill>
                  <a:schemeClr val="lt1"/>
                </a:solidFill>
                <a:latin typeface="Arial"/>
                <a:ea typeface="Arial"/>
                <a:cs typeface="Arial"/>
                <a:sym typeface="Arial"/>
              </a:defRPr>
            </a:lvl5pPr>
            <a:lvl6pPr marL="0" lvl="5" indent="0" algn="r">
              <a:spcBef>
                <a:spcPts val="0"/>
              </a:spcBef>
              <a:buNone/>
              <a:defRPr sz="2400">
                <a:solidFill>
                  <a:schemeClr val="lt1"/>
                </a:solidFill>
                <a:latin typeface="Arial"/>
                <a:ea typeface="Arial"/>
                <a:cs typeface="Arial"/>
                <a:sym typeface="Arial"/>
              </a:defRPr>
            </a:lvl6pPr>
            <a:lvl7pPr marL="0" lvl="6" indent="0" algn="r">
              <a:spcBef>
                <a:spcPts val="0"/>
              </a:spcBef>
              <a:buNone/>
              <a:defRPr sz="2400">
                <a:solidFill>
                  <a:schemeClr val="lt1"/>
                </a:solidFill>
                <a:latin typeface="Arial"/>
                <a:ea typeface="Arial"/>
                <a:cs typeface="Arial"/>
                <a:sym typeface="Arial"/>
              </a:defRPr>
            </a:lvl7pPr>
            <a:lvl8pPr marL="0" lvl="7" indent="0" algn="r">
              <a:spcBef>
                <a:spcPts val="0"/>
              </a:spcBef>
              <a:buNone/>
              <a:defRPr sz="2400">
                <a:solidFill>
                  <a:schemeClr val="lt1"/>
                </a:solidFill>
                <a:latin typeface="Arial"/>
                <a:ea typeface="Arial"/>
                <a:cs typeface="Arial"/>
                <a:sym typeface="Arial"/>
              </a:defRPr>
            </a:lvl8pPr>
            <a:lvl9pPr marL="0" lvl="8" indent="0" algn="r">
              <a:spcBef>
                <a:spcPts val="0"/>
              </a:spcBef>
              <a:buNone/>
              <a:defRPr sz="24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42" name="Google Shape;42;p5"/>
          <p:cNvSpPr/>
          <p:nvPr/>
        </p:nvSpPr>
        <p:spPr>
          <a:xfrm>
            <a:off x="16183638" y="9013230"/>
            <a:ext cx="3257669" cy="3257669"/>
          </a:xfrm>
          <a:prstGeom prst="ellipse">
            <a:avLst/>
          </a:prstGeom>
          <a:noFill/>
          <a:ln w="146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3" name="Google Shape;43;p5"/>
          <p:cNvSpPr/>
          <p:nvPr/>
        </p:nvSpPr>
        <p:spPr>
          <a:xfrm>
            <a:off x="21320100" y="4425142"/>
            <a:ext cx="3608615" cy="36086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 name="Google Shape;44;p5"/>
          <p:cNvSpPr/>
          <p:nvPr/>
        </p:nvSpPr>
        <p:spPr>
          <a:xfrm>
            <a:off x="17762247" y="5257042"/>
            <a:ext cx="5917515" cy="5917515"/>
          </a:xfrm>
          <a:prstGeom prst="ellipse">
            <a:avLst/>
          </a:prstGeom>
          <a:noFill/>
          <a:ln w="1524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5" name="Google Shape;45;p5"/>
          <p:cNvSpPr/>
          <p:nvPr/>
        </p:nvSpPr>
        <p:spPr>
          <a:xfrm>
            <a:off x="16489928" y="351150"/>
            <a:ext cx="6658628" cy="665862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6" name="Google Shape;46;p5"/>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205780" y="906822"/>
            <a:ext cx="5226926" cy="541749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7"/>
        <p:cNvGrpSpPr/>
        <p:nvPr/>
      </p:nvGrpSpPr>
      <p:grpSpPr>
        <a:xfrm>
          <a:off x="0" y="0"/>
          <a:ext cx="0" cy="0"/>
          <a:chOff x="0" y="0"/>
          <a:chExt cx="0" cy="0"/>
        </a:xfrm>
      </p:grpSpPr>
      <p:sp>
        <p:nvSpPr>
          <p:cNvPr id="48" name="Google Shape;48;p6"/>
          <p:cNvSpPr txBox="1">
            <a:spLocks noGrp="1"/>
          </p:cNvSpPr>
          <p:nvPr>
            <p:ph type="title"/>
          </p:nvPr>
        </p:nvSpPr>
        <p:spPr>
          <a:xfrm>
            <a:off x="1676619" y="730251"/>
            <a:ext cx="1891431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6"/>
          <p:cNvSpPr txBox="1">
            <a:spLocks noGrp="1"/>
          </p:cNvSpPr>
          <p:nvPr>
            <p:ph type="body" idx="1"/>
          </p:nvPr>
        </p:nvSpPr>
        <p:spPr>
          <a:xfrm>
            <a:off x="1676619" y="3651250"/>
            <a:ext cx="21033937"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0" name="Google Shape;50;p6"/>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1" name="Google Shape;51;p6"/>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
        <p:nvSpPr>
          <p:cNvPr id="52" name="Google Shape;52;p6"/>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663917" y="3419477"/>
            <a:ext cx="13936867" cy="570547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7"/>
          <p:cNvSpPr txBox="1">
            <a:spLocks noGrp="1"/>
          </p:cNvSpPr>
          <p:nvPr>
            <p:ph type="body" idx="1"/>
          </p:nvPr>
        </p:nvSpPr>
        <p:spPr>
          <a:xfrm>
            <a:off x="1663917" y="9178927"/>
            <a:ext cx="21033937" cy="300037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rgbClr val="888888"/>
              </a:buClr>
              <a:buSzPts val="4800"/>
              <a:buNone/>
              <a:defRPr sz="4800">
                <a:solidFill>
                  <a:srgbClr val="888888"/>
                </a:solidFill>
              </a:defRPr>
            </a:lvl1pPr>
            <a:lvl2pPr marL="914400" lvl="1" indent="-228600" algn="l">
              <a:lnSpc>
                <a:spcPct val="90000"/>
              </a:lnSpc>
              <a:spcBef>
                <a:spcPts val="1000"/>
              </a:spcBef>
              <a:spcAft>
                <a:spcPts val="0"/>
              </a:spcAft>
              <a:buClr>
                <a:srgbClr val="888888"/>
              </a:buClr>
              <a:buSzPts val="4000"/>
              <a:buNone/>
              <a:defRPr sz="4000">
                <a:solidFill>
                  <a:srgbClr val="888888"/>
                </a:solidFill>
              </a:defRPr>
            </a:lvl2pPr>
            <a:lvl3pPr marL="1371600" lvl="2" indent="-228600" algn="l">
              <a:lnSpc>
                <a:spcPct val="90000"/>
              </a:lnSpc>
              <a:spcBef>
                <a:spcPts val="1000"/>
              </a:spcBef>
              <a:spcAft>
                <a:spcPts val="0"/>
              </a:spcAft>
              <a:buClr>
                <a:srgbClr val="888888"/>
              </a:buClr>
              <a:buSzPts val="3600"/>
              <a:buNone/>
              <a:defRPr sz="3600">
                <a:solidFill>
                  <a:srgbClr val="888888"/>
                </a:solidFill>
              </a:defRPr>
            </a:lvl3pPr>
            <a:lvl4pPr marL="1828800" lvl="3" indent="-228600" algn="l">
              <a:lnSpc>
                <a:spcPct val="90000"/>
              </a:lnSpc>
              <a:spcBef>
                <a:spcPts val="1000"/>
              </a:spcBef>
              <a:spcAft>
                <a:spcPts val="0"/>
              </a:spcAft>
              <a:buClr>
                <a:srgbClr val="888888"/>
              </a:buClr>
              <a:buSzPts val="3200"/>
              <a:buNone/>
              <a:defRPr sz="3200">
                <a:solidFill>
                  <a:srgbClr val="888888"/>
                </a:solidFill>
              </a:defRPr>
            </a:lvl4pPr>
            <a:lvl5pPr marL="2286000" lvl="4" indent="-228600" algn="l">
              <a:lnSpc>
                <a:spcPct val="90000"/>
              </a:lnSpc>
              <a:spcBef>
                <a:spcPts val="1000"/>
              </a:spcBef>
              <a:spcAft>
                <a:spcPts val="0"/>
              </a:spcAft>
              <a:buClr>
                <a:srgbClr val="888888"/>
              </a:buClr>
              <a:buSzPts val="3200"/>
              <a:buNone/>
              <a:defRPr sz="3200">
                <a:solidFill>
                  <a:srgbClr val="888888"/>
                </a:solidFill>
              </a:defRPr>
            </a:lvl5pPr>
            <a:lvl6pPr marL="2743200" lvl="5" indent="-228600" algn="l">
              <a:lnSpc>
                <a:spcPct val="90000"/>
              </a:lnSpc>
              <a:spcBef>
                <a:spcPts val="1000"/>
              </a:spcBef>
              <a:spcAft>
                <a:spcPts val="0"/>
              </a:spcAft>
              <a:buClr>
                <a:srgbClr val="888888"/>
              </a:buClr>
              <a:buSzPts val="3200"/>
              <a:buNone/>
              <a:defRPr sz="3200">
                <a:solidFill>
                  <a:srgbClr val="888888"/>
                </a:solidFill>
              </a:defRPr>
            </a:lvl6pPr>
            <a:lvl7pPr marL="3200400" lvl="6" indent="-228600" algn="l">
              <a:lnSpc>
                <a:spcPct val="90000"/>
              </a:lnSpc>
              <a:spcBef>
                <a:spcPts val="1000"/>
              </a:spcBef>
              <a:spcAft>
                <a:spcPts val="0"/>
              </a:spcAft>
              <a:buClr>
                <a:srgbClr val="888888"/>
              </a:buClr>
              <a:buSzPts val="3200"/>
              <a:buNone/>
              <a:defRPr sz="3200">
                <a:solidFill>
                  <a:srgbClr val="888888"/>
                </a:solidFill>
              </a:defRPr>
            </a:lvl7pPr>
            <a:lvl8pPr marL="3657600" lvl="7" indent="-228600" algn="l">
              <a:lnSpc>
                <a:spcPct val="90000"/>
              </a:lnSpc>
              <a:spcBef>
                <a:spcPts val="1000"/>
              </a:spcBef>
              <a:spcAft>
                <a:spcPts val="0"/>
              </a:spcAft>
              <a:buClr>
                <a:srgbClr val="888888"/>
              </a:buClr>
              <a:buSzPts val="3200"/>
              <a:buNone/>
              <a:defRPr sz="3200">
                <a:solidFill>
                  <a:srgbClr val="888888"/>
                </a:solidFill>
              </a:defRPr>
            </a:lvl8pPr>
            <a:lvl9pPr marL="4114800" lvl="8" indent="-228600" algn="l">
              <a:lnSpc>
                <a:spcPct val="90000"/>
              </a:lnSpc>
              <a:spcBef>
                <a:spcPts val="1000"/>
              </a:spcBef>
              <a:spcAft>
                <a:spcPts val="0"/>
              </a:spcAft>
              <a:buClr>
                <a:srgbClr val="888888"/>
              </a:buClr>
              <a:buSzPts val="3200"/>
              <a:buNone/>
              <a:defRPr sz="3200">
                <a:solidFill>
                  <a:srgbClr val="888888"/>
                </a:solidFill>
              </a:defRPr>
            </a:lvl9pPr>
          </a:lstStyle>
          <a:p>
            <a:endParaRPr/>
          </a:p>
        </p:txBody>
      </p:sp>
      <p:sp>
        <p:nvSpPr>
          <p:cNvPr id="56" name="Google Shape;56;p7"/>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7" name="Google Shape;57;p7"/>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205780" y="794856"/>
            <a:ext cx="5226926" cy="5417492"/>
          </a:xfrm>
          <a:prstGeom prst="rect">
            <a:avLst/>
          </a:prstGeom>
          <a:noFill/>
          <a:ln>
            <a:noFill/>
          </a:ln>
        </p:spPr>
      </p:pic>
      <p:sp>
        <p:nvSpPr>
          <p:cNvPr id="58" name="Google Shape;58;p7"/>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
          <p:cNvSpPr txBox="1">
            <a:spLocks noGrp="1"/>
          </p:cNvSpPr>
          <p:nvPr>
            <p:ph type="title"/>
          </p:nvPr>
        </p:nvSpPr>
        <p:spPr>
          <a:xfrm>
            <a:off x="1676619" y="730251"/>
            <a:ext cx="1926127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1" name="Google Shape;61;p8"/>
          <p:cNvSpPr txBox="1">
            <a:spLocks noGrp="1"/>
          </p:cNvSpPr>
          <p:nvPr>
            <p:ph type="body" idx="1"/>
          </p:nvPr>
        </p:nvSpPr>
        <p:spPr>
          <a:xfrm>
            <a:off x="167661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 name="Google Shape;62;p8"/>
          <p:cNvSpPr txBox="1">
            <a:spLocks noGrp="1"/>
          </p:cNvSpPr>
          <p:nvPr>
            <p:ph type="body" idx="2"/>
          </p:nvPr>
        </p:nvSpPr>
        <p:spPr>
          <a:xfrm>
            <a:off x="12346008" y="3651250"/>
            <a:ext cx="10364549" cy="87026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3" name="Google Shape;63;p8"/>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64" name="Google Shape;64;p8"/>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
        <p:nvSpPr>
          <p:cNvPr id="65" name="Google Shape;65;p8"/>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9"/>
          <p:cNvSpPr txBox="1">
            <a:spLocks noGrp="1"/>
          </p:cNvSpPr>
          <p:nvPr>
            <p:ph type="title"/>
          </p:nvPr>
        </p:nvSpPr>
        <p:spPr>
          <a:xfrm>
            <a:off x="1679795" y="730251"/>
            <a:ext cx="19052825"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9"/>
          <p:cNvSpPr txBox="1">
            <a:spLocks noGrp="1"/>
          </p:cNvSpPr>
          <p:nvPr>
            <p:ph type="body" idx="1"/>
          </p:nvPr>
        </p:nvSpPr>
        <p:spPr>
          <a:xfrm>
            <a:off x="1679796" y="3362326"/>
            <a:ext cx="10316917"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69" name="Google Shape;69;p9"/>
          <p:cNvSpPr txBox="1">
            <a:spLocks noGrp="1"/>
          </p:cNvSpPr>
          <p:nvPr>
            <p:ph type="body" idx="2"/>
          </p:nvPr>
        </p:nvSpPr>
        <p:spPr>
          <a:xfrm>
            <a:off x="1679796" y="5010150"/>
            <a:ext cx="10316917"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0" name="Google Shape;70;p9"/>
          <p:cNvSpPr txBox="1">
            <a:spLocks noGrp="1"/>
          </p:cNvSpPr>
          <p:nvPr>
            <p:ph type="body" idx="3"/>
          </p:nvPr>
        </p:nvSpPr>
        <p:spPr>
          <a:xfrm>
            <a:off x="12346007" y="3362326"/>
            <a:ext cx="10367726" cy="164782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2000"/>
              </a:spcBef>
              <a:spcAft>
                <a:spcPts val="0"/>
              </a:spcAft>
              <a:buClr>
                <a:schemeClr val="dk1"/>
              </a:buClr>
              <a:buSzPts val="4800"/>
              <a:buNone/>
              <a:defRPr sz="4800" b="1"/>
            </a:lvl1pPr>
            <a:lvl2pPr marL="914400" lvl="1" indent="-228600" algn="l">
              <a:lnSpc>
                <a:spcPct val="90000"/>
              </a:lnSpc>
              <a:spcBef>
                <a:spcPts val="1000"/>
              </a:spcBef>
              <a:spcAft>
                <a:spcPts val="0"/>
              </a:spcAft>
              <a:buClr>
                <a:schemeClr val="dk1"/>
              </a:buClr>
              <a:buSzPts val="4000"/>
              <a:buNone/>
              <a:defRPr sz="4000" b="1"/>
            </a:lvl2pPr>
            <a:lvl3pPr marL="1371600" lvl="2" indent="-228600" algn="l">
              <a:lnSpc>
                <a:spcPct val="90000"/>
              </a:lnSpc>
              <a:spcBef>
                <a:spcPts val="1000"/>
              </a:spcBef>
              <a:spcAft>
                <a:spcPts val="0"/>
              </a:spcAft>
              <a:buClr>
                <a:schemeClr val="dk1"/>
              </a:buClr>
              <a:buSzPts val="3600"/>
              <a:buNone/>
              <a:defRPr sz="3600" b="1"/>
            </a:lvl3pPr>
            <a:lvl4pPr marL="1828800" lvl="3" indent="-228600" algn="l">
              <a:lnSpc>
                <a:spcPct val="90000"/>
              </a:lnSpc>
              <a:spcBef>
                <a:spcPts val="1000"/>
              </a:spcBef>
              <a:spcAft>
                <a:spcPts val="0"/>
              </a:spcAft>
              <a:buClr>
                <a:schemeClr val="dk1"/>
              </a:buClr>
              <a:buSzPts val="3200"/>
              <a:buNone/>
              <a:defRPr sz="3200" b="1"/>
            </a:lvl4pPr>
            <a:lvl5pPr marL="2286000" lvl="4" indent="-228600" algn="l">
              <a:lnSpc>
                <a:spcPct val="90000"/>
              </a:lnSpc>
              <a:spcBef>
                <a:spcPts val="1000"/>
              </a:spcBef>
              <a:spcAft>
                <a:spcPts val="0"/>
              </a:spcAft>
              <a:buClr>
                <a:schemeClr val="dk1"/>
              </a:buClr>
              <a:buSzPts val="3200"/>
              <a:buNone/>
              <a:defRPr sz="3200" b="1"/>
            </a:lvl5pPr>
            <a:lvl6pPr marL="2743200" lvl="5" indent="-228600" algn="l">
              <a:lnSpc>
                <a:spcPct val="90000"/>
              </a:lnSpc>
              <a:spcBef>
                <a:spcPts val="1000"/>
              </a:spcBef>
              <a:spcAft>
                <a:spcPts val="0"/>
              </a:spcAft>
              <a:buClr>
                <a:schemeClr val="dk1"/>
              </a:buClr>
              <a:buSzPts val="3200"/>
              <a:buNone/>
              <a:defRPr sz="3200" b="1"/>
            </a:lvl6pPr>
            <a:lvl7pPr marL="3200400" lvl="6" indent="-228600" algn="l">
              <a:lnSpc>
                <a:spcPct val="90000"/>
              </a:lnSpc>
              <a:spcBef>
                <a:spcPts val="1000"/>
              </a:spcBef>
              <a:spcAft>
                <a:spcPts val="0"/>
              </a:spcAft>
              <a:buClr>
                <a:schemeClr val="dk1"/>
              </a:buClr>
              <a:buSzPts val="3200"/>
              <a:buNone/>
              <a:defRPr sz="3200" b="1"/>
            </a:lvl7pPr>
            <a:lvl8pPr marL="3657600" lvl="7" indent="-228600" algn="l">
              <a:lnSpc>
                <a:spcPct val="90000"/>
              </a:lnSpc>
              <a:spcBef>
                <a:spcPts val="1000"/>
              </a:spcBef>
              <a:spcAft>
                <a:spcPts val="0"/>
              </a:spcAft>
              <a:buClr>
                <a:schemeClr val="dk1"/>
              </a:buClr>
              <a:buSzPts val="3200"/>
              <a:buNone/>
              <a:defRPr sz="3200" b="1"/>
            </a:lvl8pPr>
            <a:lvl9pPr marL="4114800" lvl="8" indent="-228600" algn="l">
              <a:lnSpc>
                <a:spcPct val="90000"/>
              </a:lnSpc>
              <a:spcBef>
                <a:spcPts val="1000"/>
              </a:spcBef>
              <a:spcAft>
                <a:spcPts val="0"/>
              </a:spcAft>
              <a:buClr>
                <a:schemeClr val="dk1"/>
              </a:buClr>
              <a:buSzPts val="3200"/>
              <a:buNone/>
              <a:defRPr sz="3200" b="1"/>
            </a:lvl9pPr>
          </a:lstStyle>
          <a:p>
            <a:endParaRPr/>
          </a:p>
        </p:txBody>
      </p:sp>
      <p:sp>
        <p:nvSpPr>
          <p:cNvPr id="71" name="Google Shape;71;p9"/>
          <p:cNvSpPr txBox="1">
            <a:spLocks noGrp="1"/>
          </p:cNvSpPr>
          <p:nvPr>
            <p:ph type="body" idx="4"/>
          </p:nvPr>
        </p:nvSpPr>
        <p:spPr>
          <a:xfrm>
            <a:off x="12346007" y="5010150"/>
            <a:ext cx="10367726" cy="736917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2000"/>
              </a:spcBef>
              <a:spcAft>
                <a:spcPts val="0"/>
              </a:spcAft>
              <a:buClr>
                <a:schemeClr val="dk1"/>
              </a:buClr>
              <a:buSzPts val="1800"/>
              <a:buChar char="•"/>
              <a:defRPr/>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72" name="Google Shape;72;p9"/>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3" name="Google Shape;73;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
        <p:nvSpPr>
          <p:cNvPr id="74" name="Google Shape;74;p9"/>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0"/>
          <p:cNvSpPr txBox="1">
            <a:spLocks noGrp="1"/>
          </p:cNvSpPr>
          <p:nvPr>
            <p:ph type="title"/>
          </p:nvPr>
        </p:nvSpPr>
        <p:spPr>
          <a:xfrm>
            <a:off x="1676619" y="730251"/>
            <a:ext cx="19093324" cy="265112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78" name="Google Shape;78;p1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21491356" y="730251"/>
            <a:ext cx="2438400" cy="2527300"/>
          </a:xfrm>
          <a:prstGeom prst="rect">
            <a:avLst/>
          </a:prstGeom>
          <a:noFill/>
          <a:ln>
            <a:noFill/>
          </a:ln>
        </p:spPr>
      </p:pic>
      <p:sp>
        <p:nvSpPr>
          <p:cNvPr id="79" name="Google Shape;79;p10"/>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2.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76619" y="730251"/>
            <a:ext cx="21033937" cy="265112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accent1"/>
              </a:buClr>
              <a:buSzPts val="8800"/>
              <a:buFont typeface="Arial"/>
              <a:buNone/>
              <a:defRPr sz="8800" b="1" i="0" u="none" strike="noStrike" cap="non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1676619" y="3651250"/>
            <a:ext cx="21033937" cy="8702676"/>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Arial"/>
                <a:ea typeface="Arial"/>
                <a:cs typeface="Arial"/>
                <a:sym typeface="Arial"/>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Arial"/>
                <a:ea typeface="Arial"/>
                <a:cs typeface="Arial"/>
                <a:sym typeface="Arial"/>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2400" b="0" i="0" u="none" strike="noStrike" cap="none">
                <a:solidFill>
                  <a:srgbClr val="005A83"/>
                </a:solidFill>
                <a:latin typeface="Arial"/>
                <a:ea typeface="Arial"/>
                <a:cs typeface="Arial"/>
                <a:sym typeface="Arial"/>
              </a:defRPr>
            </a:lvl1pPr>
            <a:lvl2pPr marL="0" marR="0" lvl="1" indent="0" algn="r" rtl="0">
              <a:spcBef>
                <a:spcPts val="0"/>
              </a:spcBef>
              <a:buNone/>
              <a:defRPr sz="2400" b="0" i="0" u="none" strike="noStrike" cap="none">
                <a:solidFill>
                  <a:srgbClr val="005A83"/>
                </a:solidFill>
                <a:latin typeface="Arial"/>
                <a:ea typeface="Arial"/>
                <a:cs typeface="Arial"/>
                <a:sym typeface="Arial"/>
              </a:defRPr>
            </a:lvl2pPr>
            <a:lvl3pPr marL="0" marR="0" lvl="2" indent="0" algn="r" rtl="0">
              <a:spcBef>
                <a:spcPts val="0"/>
              </a:spcBef>
              <a:buNone/>
              <a:defRPr sz="2400" b="0" i="0" u="none" strike="noStrike" cap="none">
                <a:solidFill>
                  <a:srgbClr val="005A83"/>
                </a:solidFill>
                <a:latin typeface="Arial"/>
                <a:ea typeface="Arial"/>
                <a:cs typeface="Arial"/>
                <a:sym typeface="Arial"/>
              </a:defRPr>
            </a:lvl3pPr>
            <a:lvl4pPr marL="0" marR="0" lvl="3" indent="0" algn="r" rtl="0">
              <a:spcBef>
                <a:spcPts val="0"/>
              </a:spcBef>
              <a:buNone/>
              <a:defRPr sz="2400" b="0" i="0" u="none" strike="noStrike" cap="none">
                <a:solidFill>
                  <a:srgbClr val="005A83"/>
                </a:solidFill>
                <a:latin typeface="Arial"/>
                <a:ea typeface="Arial"/>
                <a:cs typeface="Arial"/>
                <a:sym typeface="Arial"/>
              </a:defRPr>
            </a:lvl4pPr>
            <a:lvl5pPr marL="0" marR="0" lvl="4" indent="0" algn="r" rtl="0">
              <a:spcBef>
                <a:spcPts val="0"/>
              </a:spcBef>
              <a:buNone/>
              <a:defRPr sz="2400" b="0" i="0" u="none" strike="noStrike" cap="none">
                <a:solidFill>
                  <a:srgbClr val="005A83"/>
                </a:solidFill>
                <a:latin typeface="Arial"/>
                <a:ea typeface="Arial"/>
                <a:cs typeface="Arial"/>
                <a:sym typeface="Arial"/>
              </a:defRPr>
            </a:lvl5pPr>
            <a:lvl6pPr marL="0" marR="0" lvl="5" indent="0" algn="r" rtl="0">
              <a:spcBef>
                <a:spcPts val="0"/>
              </a:spcBef>
              <a:buNone/>
              <a:defRPr sz="2400" b="0" i="0" u="none" strike="noStrike" cap="none">
                <a:solidFill>
                  <a:srgbClr val="005A83"/>
                </a:solidFill>
                <a:latin typeface="Arial"/>
                <a:ea typeface="Arial"/>
                <a:cs typeface="Arial"/>
                <a:sym typeface="Arial"/>
              </a:defRPr>
            </a:lvl6pPr>
            <a:lvl7pPr marL="0" marR="0" lvl="6" indent="0" algn="r" rtl="0">
              <a:spcBef>
                <a:spcPts val="0"/>
              </a:spcBef>
              <a:buNone/>
              <a:defRPr sz="2400" b="0" i="0" u="none" strike="noStrike" cap="none">
                <a:solidFill>
                  <a:srgbClr val="005A83"/>
                </a:solidFill>
                <a:latin typeface="Arial"/>
                <a:ea typeface="Arial"/>
                <a:cs typeface="Arial"/>
                <a:sym typeface="Arial"/>
              </a:defRPr>
            </a:lvl7pPr>
            <a:lvl8pPr marL="0" marR="0" lvl="7" indent="0" algn="r" rtl="0">
              <a:spcBef>
                <a:spcPts val="0"/>
              </a:spcBef>
              <a:buNone/>
              <a:defRPr sz="2400" b="0" i="0" u="none" strike="noStrike" cap="none">
                <a:solidFill>
                  <a:srgbClr val="005A83"/>
                </a:solidFill>
                <a:latin typeface="Arial"/>
                <a:ea typeface="Arial"/>
                <a:cs typeface="Arial"/>
                <a:sym typeface="Arial"/>
              </a:defRPr>
            </a:lvl8pPr>
            <a:lvl9pPr marL="0" marR="0" lvl="8" indent="0" algn="r" rtl="0">
              <a:spcBef>
                <a:spcPts val="0"/>
              </a:spcBef>
              <a:buNone/>
              <a:defRPr sz="2400" b="0" i="0" u="none" strike="noStrike" cap="none">
                <a:solidFill>
                  <a:srgbClr val="005A83"/>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txBox="1">
            <a:spLocks noGrp="1"/>
          </p:cNvSpPr>
          <p:nvPr>
            <p:ph type="ftr" idx="11"/>
          </p:nvPr>
        </p:nvSpPr>
        <p:spPr>
          <a:xfrm>
            <a:off x="8078252" y="12712701"/>
            <a:ext cx="8230672" cy="73025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A3838"/>
        </a:solidFill>
        <a:effectLst/>
      </p:bgPr>
    </p:bg>
    <p:spTree>
      <p:nvGrpSpPr>
        <p:cNvPr id="1" name=""/>
        <p:cNvGrpSpPr/>
        <p:nvPr/>
      </p:nvGrpSpPr>
      <p:grpSpPr>
        <a:xfrm>
          <a:off x="0" y="0"/>
          <a:ext cx="0" cy="0"/>
          <a:chOff x="0" y="0"/>
          <a:chExt cx="0" cy="0"/>
        </a:xfrm>
      </p:grpSpPr>
      <p:sp>
        <p:nvSpPr>
          <p:cNvPr id="13" name="Slide Number Placeholder 2">
            <a:extLst>
              <a:ext uri="{FF2B5EF4-FFF2-40B4-BE49-F238E27FC236}">
                <a16:creationId xmlns:a16="http://schemas.microsoft.com/office/drawing/2014/main" id="{064313DE-5114-A245-A792-695A1185DCEC}"/>
              </a:ext>
            </a:extLst>
          </p:cNvPr>
          <p:cNvSpPr>
            <a:spLocks noGrp="1"/>
          </p:cNvSpPr>
          <p:nvPr>
            <p:ph type="sldNum" sz="quarter" idx="4"/>
          </p:nvPr>
        </p:nvSpPr>
        <p:spPr>
          <a:xfrm>
            <a:off x="22818523" y="12892443"/>
            <a:ext cx="984832" cy="615554"/>
          </a:xfrm>
          <a:prstGeom prst="rect">
            <a:avLst/>
          </a:prstGeom>
        </p:spPr>
        <p:txBody>
          <a:bodyPr/>
          <a:lstStyle/>
          <a:p>
            <a:fld id="{D91A16E7-7A4B-8846-8827-0EA931B1AFDA}" type="slidenum">
              <a:rPr lang="en-US" sz="2000" smtClean="0">
                <a:solidFill>
                  <a:schemeClr val="bg1">
                    <a:lumMod val="75000"/>
                  </a:schemeClr>
                </a:solidFill>
                <a:latin typeface="Calibri" panose="020F0502020204030204" pitchFamily="34" charset="0"/>
                <a:cs typeface="Calibri" panose="020F0502020204030204" pitchFamily="34" charset="0"/>
              </a:rPr>
              <a:pPr/>
              <a:t>‹#›</a:t>
            </a:fld>
            <a:endParaRPr lang="en-US" sz="2000">
              <a:solidFill>
                <a:schemeClr val="bg1">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739351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Lst>
  <p:hf hdr="0" ftr="0" dt="0"/>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jaloop/helm/releases/tag/v13.1.1"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bit.ly/3rIBib0" TargetMode="External"/><Relationship Id="rId5" Type="http://schemas.openxmlformats.org/officeDocument/2006/relationships/hyperlink" Target="https://github.com/mojaloop/helm/blob/master/.changelog/release-v13.1.0.md" TargetMode="External"/><Relationship Id="rId4" Type="http://schemas.openxmlformats.org/officeDocument/2006/relationships/hyperlink" Target="https://bit.ly/3ExXxpw"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mojaloop/helm/blob/master/.changelog/release-v13.1.0.md" TargetMode="External"/><Relationship Id="rId7" Type="http://schemas.openxmlformats.org/officeDocument/2006/relationships/hyperlink" Target="https://github.com/mojaloop/helm/releases/tag/v13.1.1"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github.com/mojaloop/helm/blob/master/.changelog/release-v13.1.1.md" TargetMode="External"/><Relationship Id="rId5" Type="http://schemas.openxmlformats.org/officeDocument/2006/relationships/image" Target="../media/image7.png"/><Relationship Id="rId4" Type="http://schemas.openxmlformats.org/officeDocument/2006/relationships/hyperlink" Target="https://github.com/mojaloop/helm/releases/tag/v13.1.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1695850" y="4203900"/>
            <a:ext cx="15596700" cy="45195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12000"/>
              <a:buFont typeface="Arial"/>
              <a:buNone/>
            </a:pPr>
            <a:r>
              <a:rPr lang="en-US" sz="9300"/>
              <a:t>Mojaloop releases &amp; Core</a:t>
            </a:r>
            <a:endParaRPr sz="9300"/>
          </a:p>
          <a:p>
            <a:pPr marL="0" lvl="0" indent="0" algn="l" rtl="0">
              <a:lnSpc>
                <a:spcPct val="90000"/>
              </a:lnSpc>
              <a:spcBef>
                <a:spcPts val="0"/>
              </a:spcBef>
              <a:spcAft>
                <a:spcPts val="0"/>
              </a:spcAft>
              <a:buClr>
                <a:schemeClr val="lt1"/>
              </a:buClr>
              <a:buSzPts val="12000"/>
              <a:buFont typeface="Arial"/>
              <a:buNone/>
            </a:pPr>
            <a:endParaRPr sz="4800"/>
          </a:p>
        </p:txBody>
      </p:sp>
      <p:sp>
        <p:nvSpPr>
          <p:cNvPr id="89" name="Google Shape;89;p12"/>
          <p:cNvSpPr txBox="1">
            <a:spLocks noGrp="1"/>
          </p:cNvSpPr>
          <p:nvPr>
            <p:ph type="subTitle" idx="1"/>
          </p:nvPr>
        </p:nvSpPr>
        <p:spPr>
          <a:xfrm>
            <a:off x="1695847" y="9308787"/>
            <a:ext cx="14344254" cy="231032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lt1"/>
              </a:buClr>
              <a:buSzPts val="12000"/>
              <a:buNone/>
            </a:pPr>
            <a:r>
              <a:rPr lang="en-US" b="1"/>
              <a:t>PI-18 Community event</a:t>
            </a:r>
            <a:endParaRPr sz="3600" b="1"/>
          </a:p>
          <a:p>
            <a:pPr marL="0" lvl="0" indent="0" algn="l" rtl="0">
              <a:lnSpc>
                <a:spcPct val="90000"/>
              </a:lnSpc>
              <a:spcBef>
                <a:spcPts val="2000"/>
              </a:spcBef>
              <a:spcAft>
                <a:spcPts val="0"/>
              </a:spcAft>
              <a:buClr>
                <a:schemeClr val="lt1"/>
              </a:buClr>
              <a:buSzPts val="4800"/>
              <a:buNone/>
            </a:pPr>
            <a:endParaRPr/>
          </a:p>
          <a:p>
            <a:pPr marL="0" lvl="0" indent="0" algn="l" rtl="0">
              <a:lnSpc>
                <a:spcPct val="90000"/>
              </a:lnSpc>
              <a:spcBef>
                <a:spcPts val="2000"/>
              </a:spcBef>
              <a:spcAft>
                <a:spcPts val="0"/>
              </a:spcAft>
              <a:buClr>
                <a:schemeClr val="lt1"/>
              </a:buClr>
              <a:buSzPts val="4800"/>
              <a:buNone/>
            </a:pPr>
            <a:r>
              <a:rPr lang="en-US" sz="2400"/>
              <a:t>Mojaloop Core team</a:t>
            </a:r>
            <a:endParaRPr sz="2400"/>
          </a:p>
        </p:txBody>
      </p:sp>
      <p:sp>
        <p:nvSpPr>
          <p:cNvPr id="90" name="Google Shape;90;p12"/>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1663917" y="3419477"/>
            <a:ext cx="13936800" cy="5705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9600"/>
              <a:t>ML TTK update</a:t>
            </a:r>
            <a:endParaRPr sz="9600"/>
          </a:p>
        </p:txBody>
      </p:sp>
      <p:sp>
        <p:nvSpPr>
          <p:cNvPr id="154" name="Google Shape;154;p20"/>
          <p:cNvSpPr txBox="1">
            <a:spLocks noGrp="1"/>
          </p:cNvSpPr>
          <p:nvPr>
            <p:ph type="body" idx="1"/>
          </p:nvPr>
        </p:nvSpPr>
        <p:spPr>
          <a:xfrm>
            <a:off x="1663917" y="9178927"/>
            <a:ext cx="21033900" cy="3000300"/>
          </a:xfrm>
          <a:prstGeom prst="rect">
            <a:avLst/>
          </a:prstGeom>
        </p:spPr>
        <p:txBody>
          <a:bodyPr spcFirstLastPara="1" wrap="square" lIns="91425" tIns="45700" rIns="91425" bIns="45700" anchor="t" anchorCtr="0">
            <a:normAutofit/>
          </a:bodyPr>
          <a:lstStyle/>
          <a:p>
            <a:pPr marL="0" lvl="0" indent="0" algn="l" rtl="0">
              <a:spcBef>
                <a:spcPts val="2000"/>
              </a:spcBef>
              <a:spcAft>
                <a:spcPts val="0"/>
              </a:spcAft>
              <a:buNone/>
            </a:pPr>
            <a:endParaRPr/>
          </a:p>
        </p:txBody>
      </p:sp>
      <p:sp>
        <p:nvSpPr>
          <p:cNvPr id="155" name="Google Shape;155;p20"/>
          <p:cNvSpPr txBox="1">
            <a:spLocks noGrp="1"/>
          </p:cNvSpPr>
          <p:nvPr>
            <p:ph type="sldNum" idx="12"/>
          </p:nvPr>
        </p:nvSpPr>
        <p:spPr>
          <a:xfrm>
            <a:off x="17223444" y="12712701"/>
            <a:ext cx="5487000" cy="730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TTK PI-17 updates</a:t>
            </a:r>
            <a:endParaRPr sz="6000"/>
          </a:p>
        </p:txBody>
      </p:sp>
      <p:sp>
        <p:nvSpPr>
          <p:cNvPr id="161" name="Google Shape;161;p21"/>
          <p:cNvSpPr txBox="1">
            <a:spLocks noGrp="1"/>
          </p:cNvSpPr>
          <p:nvPr>
            <p:ph type="body" idx="1"/>
          </p:nvPr>
        </p:nvSpPr>
        <p:spPr>
          <a:xfrm>
            <a:off x="1676625" y="3670138"/>
            <a:ext cx="21033900" cy="8683800"/>
          </a:xfrm>
          <a:prstGeom prst="rect">
            <a:avLst/>
          </a:prstGeom>
          <a:noFill/>
          <a:ln>
            <a:noFill/>
          </a:ln>
        </p:spPr>
        <p:txBody>
          <a:bodyPr spcFirstLastPara="1" wrap="square" lIns="91425" tIns="45700" rIns="91425" bIns="45700" anchor="t" anchorCtr="0">
            <a:normAutofit fontScale="92500" lnSpcReduction="20000"/>
          </a:bodyPr>
          <a:lstStyle/>
          <a:p>
            <a:pPr marL="457200" lvl="0" indent="-457200" algn="l" rtl="0">
              <a:lnSpc>
                <a:spcPct val="200000"/>
              </a:lnSpc>
              <a:spcBef>
                <a:spcPts val="0"/>
              </a:spcBef>
              <a:spcAft>
                <a:spcPts val="0"/>
              </a:spcAft>
              <a:buSzPts val="3600"/>
              <a:buAutoNum type="arabicPeriod"/>
            </a:pPr>
            <a:r>
              <a:rPr lang="en-US" sz="3600">
                <a:solidFill>
                  <a:schemeClr val="accent6"/>
                </a:solidFill>
                <a:highlight>
                  <a:schemeClr val="lt1"/>
                </a:highlight>
                <a:latin typeface="Open Sans"/>
                <a:ea typeface="Open Sans"/>
                <a:cs typeface="Open Sans"/>
                <a:sym typeface="Open Sans"/>
              </a:rPr>
              <a:t>MTP TTK</a:t>
            </a:r>
            <a:r>
              <a:rPr lang="en-US" sz="3600">
                <a:highlight>
                  <a:schemeClr val="lt1"/>
                </a:highlight>
                <a:latin typeface="Open Sans"/>
                <a:ea typeface="Open Sans"/>
                <a:cs typeface="Open Sans"/>
                <a:sym typeface="Open Sans"/>
              </a:rPr>
              <a:t> course </a:t>
            </a:r>
            <a:r>
              <a:rPr lang="en-US" sz="3600" b="1">
                <a:solidFill>
                  <a:schemeClr val="accent1"/>
                </a:solidFill>
                <a:latin typeface="Open Sans"/>
                <a:ea typeface="Open Sans"/>
                <a:cs typeface="Open Sans"/>
                <a:sym typeface="Open Sans"/>
              </a:rPr>
              <a:t>✅ </a:t>
            </a:r>
            <a:r>
              <a:rPr lang="en-US" sz="3600">
                <a:latin typeface="Open Sans"/>
                <a:ea typeface="Open Sans"/>
                <a:cs typeface="Open Sans"/>
                <a:sym typeface="Open Sans"/>
              </a:rPr>
              <a:t>[Feedback welcome]</a:t>
            </a:r>
            <a:endParaRPr sz="3600">
              <a:latin typeface="Open Sans"/>
              <a:ea typeface="Open Sans"/>
              <a:cs typeface="Open Sans"/>
              <a:sym typeface="Open Sans"/>
            </a:endParaRPr>
          </a:p>
          <a:p>
            <a:pPr marL="457200" lvl="0" indent="-457200" algn="l" rtl="0">
              <a:lnSpc>
                <a:spcPct val="200000"/>
              </a:lnSpc>
              <a:spcBef>
                <a:spcPts val="0"/>
              </a:spcBef>
              <a:spcAft>
                <a:spcPts val="0"/>
              </a:spcAft>
              <a:buSzPts val="3600"/>
              <a:buAutoNum type="arabicPeriod"/>
            </a:pPr>
            <a:r>
              <a:rPr lang="en-US" sz="3600"/>
              <a:t>TTK GP collections support </a:t>
            </a:r>
            <a:r>
              <a:rPr lang="en-US" sz="3600">
                <a:solidFill>
                  <a:schemeClr val="accent6"/>
                </a:solidFill>
              </a:rPr>
              <a:t>CGS, DMLNS</a:t>
            </a:r>
            <a:r>
              <a:rPr lang="en-US" sz="3600"/>
              <a:t> </a:t>
            </a:r>
            <a:r>
              <a:rPr lang="en-US" sz="3600" b="1">
                <a:solidFill>
                  <a:schemeClr val="accent1"/>
                </a:solidFill>
                <a:latin typeface="Open Sans"/>
                <a:ea typeface="Open Sans"/>
                <a:cs typeface="Open Sans"/>
                <a:sym typeface="Open Sans"/>
              </a:rPr>
              <a:t>✅ </a:t>
            </a:r>
            <a:r>
              <a:rPr lang="en-US" sz="3600" i="1">
                <a:latin typeface="Open Sans"/>
                <a:ea typeface="Open Sans"/>
                <a:cs typeface="Open Sans"/>
                <a:sym typeface="Open Sans"/>
              </a:rPr>
              <a:t>(used to be separate)</a:t>
            </a:r>
            <a:endParaRPr sz="3600" i="1"/>
          </a:p>
          <a:p>
            <a:pPr marL="457200" lvl="0" indent="-457200" algn="l" rtl="0">
              <a:lnSpc>
                <a:spcPct val="200000"/>
              </a:lnSpc>
              <a:spcBef>
                <a:spcPts val="0"/>
              </a:spcBef>
              <a:spcAft>
                <a:spcPts val="0"/>
              </a:spcAft>
              <a:buSzPts val="3600"/>
              <a:buAutoNum type="arabicPeriod"/>
            </a:pPr>
            <a:r>
              <a:rPr lang="en-US" sz="3600"/>
              <a:t>TTK variables</a:t>
            </a:r>
            <a:r>
              <a:rPr lang="en-US" sz="3600">
                <a:solidFill>
                  <a:schemeClr val="accent6"/>
                </a:solidFill>
              </a:rPr>
              <a:t> parameterized</a:t>
            </a:r>
            <a:r>
              <a:rPr lang="en-US" sz="3600"/>
              <a:t> </a:t>
            </a:r>
            <a:r>
              <a:rPr lang="en-US" sz="3600" b="1">
                <a:solidFill>
                  <a:schemeClr val="accent1"/>
                </a:solidFill>
                <a:latin typeface="Open Sans"/>
                <a:ea typeface="Open Sans"/>
                <a:cs typeface="Open Sans"/>
                <a:sym typeface="Open Sans"/>
              </a:rPr>
              <a:t>✅</a:t>
            </a:r>
            <a:endParaRPr sz="3600" b="1">
              <a:solidFill>
                <a:schemeClr val="accent1"/>
              </a:solidFill>
              <a:latin typeface="Open Sans"/>
              <a:ea typeface="Open Sans"/>
              <a:cs typeface="Open Sans"/>
              <a:sym typeface="Open Sans"/>
            </a:endParaRPr>
          </a:p>
          <a:p>
            <a:pPr marL="457200" lvl="0" indent="-457200" algn="l" rtl="0">
              <a:lnSpc>
                <a:spcPct val="200000"/>
              </a:lnSpc>
              <a:spcBef>
                <a:spcPts val="0"/>
              </a:spcBef>
              <a:spcAft>
                <a:spcPts val="0"/>
              </a:spcAft>
              <a:buSzPts val="3600"/>
              <a:buAutoNum type="arabicPeriod"/>
            </a:pPr>
            <a:r>
              <a:rPr lang="en-US" sz="3600">
                <a:highlight>
                  <a:schemeClr val="lt1"/>
                </a:highlight>
                <a:latin typeface="Open Sans"/>
                <a:ea typeface="Open Sans"/>
                <a:cs typeface="Open Sans"/>
                <a:sym typeface="Open Sans"/>
              </a:rPr>
              <a:t>TTK </a:t>
            </a:r>
            <a:r>
              <a:rPr lang="en-US" sz="3600">
                <a:solidFill>
                  <a:schemeClr val="accent6"/>
                </a:solidFill>
                <a:highlight>
                  <a:schemeClr val="lt1"/>
                </a:highlight>
                <a:latin typeface="Open Sans"/>
                <a:ea typeface="Open Sans"/>
                <a:cs typeface="Open Sans"/>
                <a:sym typeface="Open Sans"/>
              </a:rPr>
              <a:t>3PPI </a:t>
            </a:r>
            <a:r>
              <a:rPr lang="en-US" sz="3600">
                <a:highlight>
                  <a:schemeClr val="lt1"/>
                </a:highlight>
                <a:latin typeface="Open Sans"/>
                <a:ea typeface="Open Sans"/>
                <a:cs typeface="Open Sans"/>
                <a:sym typeface="Open Sans"/>
              </a:rPr>
              <a:t>tests - validated </a:t>
            </a:r>
            <a:r>
              <a:rPr lang="en-US" sz="3600" b="1">
                <a:solidFill>
                  <a:schemeClr val="accent1"/>
                </a:solidFill>
                <a:latin typeface="Open Sans"/>
                <a:ea typeface="Open Sans"/>
                <a:cs typeface="Open Sans"/>
                <a:sym typeface="Open Sans"/>
              </a:rPr>
              <a:t>✅</a:t>
            </a:r>
            <a:endParaRPr sz="3600">
              <a:highlight>
                <a:schemeClr val="lt1"/>
              </a:highlight>
              <a:latin typeface="Open Sans"/>
              <a:ea typeface="Open Sans"/>
              <a:cs typeface="Open Sans"/>
              <a:sym typeface="Open Sans"/>
            </a:endParaRPr>
          </a:p>
          <a:p>
            <a:pPr marL="457200" lvl="0" indent="-457200" algn="l" rtl="0">
              <a:lnSpc>
                <a:spcPct val="200000"/>
              </a:lnSpc>
              <a:spcBef>
                <a:spcPts val="0"/>
              </a:spcBef>
              <a:spcAft>
                <a:spcPts val="0"/>
              </a:spcAft>
              <a:buSzPts val="3600"/>
              <a:buAutoNum type="arabicPeriod"/>
            </a:pPr>
            <a:r>
              <a:rPr lang="en-US" sz="3600"/>
              <a:t>Support for teams that have </a:t>
            </a:r>
            <a:r>
              <a:rPr lang="en-US" sz="3600">
                <a:solidFill>
                  <a:schemeClr val="accent6"/>
                </a:solidFill>
              </a:rPr>
              <a:t>adopted TTK</a:t>
            </a:r>
            <a:r>
              <a:rPr lang="en-US" sz="3600"/>
              <a:t> (or in the process of adopting) </a:t>
            </a:r>
            <a:r>
              <a:rPr lang="en-US" sz="3600" b="1">
                <a:solidFill>
                  <a:schemeClr val="accent1"/>
                </a:solidFill>
                <a:latin typeface="Open Sans"/>
                <a:ea typeface="Open Sans"/>
                <a:cs typeface="Open Sans"/>
                <a:sym typeface="Open Sans"/>
              </a:rPr>
              <a:t>✅</a:t>
            </a:r>
            <a:endParaRPr sz="3600"/>
          </a:p>
          <a:p>
            <a:pPr marL="457200" lvl="0" indent="-457200" algn="l" rtl="0">
              <a:lnSpc>
                <a:spcPct val="200000"/>
              </a:lnSpc>
              <a:spcBef>
                <a:spcPts val="0"/>
              </a:spcBef>
              <a:spcAft>
                <a:spcPts val="0"/>
              </a:spcAft>
              <a:buSzPts val="3600"/>
              <a:buAutoNum type="arabicPeriod"/>
            </a:pPr>
            <a:r>
              <a:rPr lang="en-US" sz="3600"/>
              <a:t>Feature to support </a:t>
            </a:r>
            <a:r>
              <a:rPr lang="en-US" sz="3600">
                <a:solidFill>
                  <a:schemeClr val="accent6"/>
                </a:solidFill>
              </a:rPr>
              <a:t>‘async’</a:t>
            </a:r>
            <a:r>
              <a:rPr lang="en-US" sz="3600"/>
              <a:t> APIs to be onboarded through UI </a:t>
            </a:r>
            <a:r>
              <a:rPr lang="en-US" sz="3600" b="1">
                <a:solidFill>
                  <a:schemeClr val="accent1"/>
                </a:solidFill>
                <a:latin typeface="Open Sans"/>
                <a:ea typeface="Open Sans"/>
                <a:cs typeface="Open Sans"/>
                <a:sym typeface="Open Sans"/>
              </a:rPr>
              <a:t>✅</a:t>
            </a:r>
            <a:endParaRPr sz="3600">
              <a:highlight>
                <a:schemeClr val="lt1"/>
              </a:highlight>
              <a:latin typeface="Open Sans"/>
              <a:ea typeface="Open Sans"/>
              <a:cs typeface="Open Sans"/>
              <a:sym typeface="Open Sans"/>
            </a:endParaRPr>
          </a:p>
          <a:p>
            <a:pPr marL="457200" lvl="0" indent="-457200" algn="l" rtl="0">
              <a:lnSpc>
                <a:spcPct val="200000"/>
              </a:lnSpc>
              <a:spcBef>
                <a:spcPts val="0"/>
              </a:spcBef>
              <a:spcAft>
                <a:spcPts val="0"/>
              </a:spcAft>
              <a:buSzPts val="3600"/>
              <a:buAutoNum type="arabicPeriod"/>
            </a:pPr>
            <a:r>
              <a:rPr lang="en-US" sz="3600">
                <a:highlight>
                  <a:schemeClr val="lt1"/>
                </a:highlight>
                <a:latin typeface="Open Sans"/>
                <a:ea typeface="Open Sans"/>
                <a:cs typeface="Open Sans"/>
                <a:sym typeface="Open Sans"/>
              </a:rPr>
              <a:t>Minor issues in </a:t>
            </a:r>
            <a:r>
              <a:rPr lang="en-US" sz="3600">
                <a:solidFill>
                  <a:schemeClr val="accent6"/>
                </a:solidFill>
                <a:highlight>
                  <a:schemeClr val="lt1"/>
                </a:highlight>
                <a:latin typeface="Open Sans"/>
                <a:ea typeface="Open Sans"/>
                <a:cs typeface="Open Sans"/>
                <a:sym typeface="Open Sans"/>
              </a:rPr>
              <a:t>callbacks</a:t>
            </a:r>
            <a:r>
              <a:rPr lang="en-US" sz="3600">
                <a:highlight>
                  <a:schemeClr val="lt1"/>
                </a:highlight>
                <a:latin typeface="Open Sans"/>
                <a:ea typeface="Open Sans"/>
                <a:cs typeface="Open Sans"/>
                <a:sym typeface="Open Sans"/>
              </a:rPr>
              <a:t>, UI fixed </a:t>
            </a:r>
            <a:r>
              <a:rPr lang="en-US" sz="3600" b="1">
                <a:solidFill>
                  <a:schemeClr val="accent1"/>
                </a:solidFill>
                <a:latin typeface="Open Sans"/>
                <a:ea typeface="Open Sans"/>
                <a:cs typeface="Open Sans"/>
                <a:sym typeface="Open Sans"/>
              </a:rPr>
              <a:t>✅</a:t>
            </a:r>
            <a:endParaRPr sz="3600" b="1">
              <a:solidFill>
                <a:schemeClr val="accent1"/>
              </a:solidFill>
              <a:latin typeface="Open Sans"/>
              <a:ea typeface="Open Sans"/>
              <a:cs typeface="Open Sans"/>
              <a:sym typeface="Open Sans"/>
            </a:endParaRPr>
          </a:p>
          <a:p>
            <a:pPr marL="457200" lvl="0" indent="-457200" algn="l" rtl="0">
              <a:lnSpc>
                <a:spcPct val="200000"/>
              </a:lnSpc>
              <a:spcBef>
                <a:spcPts val="0"/>
              </a:spcBef>
              <a:spcAft>
                <a:spcPts val="0"/>
              </a:spcAft>
              <a:buSzPts val="3600"/>
              <a:buFont typeface="Open Sans"/>
              <a:buAutoNum type="arabicPeriod"/>
            </a:pPr>
            <a:r>
              <a:rPr lang="en-US" sz="3600">
                <a:latin typeface="Open Sans"/>
                <a:ea typeface="Open Sans"/>
                <a:cs typeface="Open Sans"/>
                <a:sym typeface="Open Sans"/>
              </a:rPr>
              <a:t>Option to </a:t>
            </a:r>
            <a:r>
              <a:rPr lang="en-US" sz="3600">
                <a:solidFill>
                  <a:schemeClr val="accent6"/>
                </a:solidFill>
                <a:latin typeface="Open Sans"/>
                <a:ea typeface="Open Sans"/>
                <a:cs typeface="Open Sans"/>
                <a:sym typeface="Open Sans"/>
              </a:rPr>
              <a:t>break</a:t>
            </a:r>
            <a:r>
              <a:rPr lang="en-US" sz="3600">
                <a:latin typeface="Open Sans"/>
                <a:ea typeface="Open Sans"/>
                <a:cs typeface="Open Sans"/>
                <a:sym typeface="Open Sans"/>
              </a:rPr>
              <a:t> a test-case in case of error </a:t>
            </a:r>
            <a:r>
              <a:rPr lang="en-US" sz="3600" b="1">
                <a:solidFill>
                  <a:schemeClr val="accent1"/>
                </a:solidFill>
                <a:latin typeface="Open Sans"/>
                <a:ea typeface="Open Sans"/>
                <a:cs typeface="Open Sans"/>
                <a:sym typeface="Open Sans"/>
              </a:rPr>
              <a:t>✅</a:t>
            </a:r>
            <a:endParaRPr sz="3600">
              <a:latin typeface="Open Sans"/>
              <a:ea typeface="Open Sans"/>
              <a:cs typeface="Open Sans"/>
              <a:sym typeface="Open Sans"/>
            </a:endParaRPr>
          </a:p>
          <a:p>
            <a:pPr marL="457200" lvl="0" indent="-457200" algn="l" rtl="0">
              <a:lnSpc>
                <a:spcPct val="200000"/>
              </a:lnSpc>
              <a:spcBef>
                <a:spcPts val="0"/>
              </a:spcBef>
              <a:spcAft>
                <a:spcPts val="0"/>
              </a:spcAft>
              <a:buSzPts val="3600"/>
              <a:buFont typeface="Open Sans"/>
              <a:buAutoNum type="arabicPeriod"/>
            </a:pPr>
            <a:r>
              <a:rPr lang="en-US" sz="3600">
                <a:latin typeface="Open Sans"/>
                <a:ea typeface="Open Sans"/>
                <a:cs typeface="Open Sans"/>
                <a:sym typeface="Open Sans"/>
              </a:rPr>
              <a:t>Check-box to </a:t>
            </a:r>
            <a:r>
              <a:rPr lang="en-US" sz="3600">
                <a:solidFill>
                  <a:schemeClr val="accent6"/>
                </a:solidFill>
                <a:latin typeface="Open Sans"/>
                <a:ea typeface="Open Sans"/>
                <a:cs typeface="Open Sans"/>
                <a:sym typeface="Open Sans"/>
              </a:rPr>
              <a:t>disable</a:t>
            </a:r>
            <a:r>
              <a:rPr lang="en-US" sz="3600">
                <a:latin typeface="Open Sans"/>
                <a:ea typeface="Open Sans"/>
                <a:cs typeface="Open Sans"/>
                <a:sym typeface="Open Sans"/>
              </a:rPr>
              <a:t> requests </a:t>
            </a:r>
            <a:r>
              <a:rPr lang="en-US" sz="3600" b="1">
                <a:solidFill>
                  <a:schemeClr val="accent1"/>
                </a:solidFill>
                <a:latin typeface="Open Sans"/>
                <a:ea typeface="Open Sans"/>
                <a:cs typeface="Open Sans"/>
                <a:sym typeface="Open Sans"/>
              </a:rPr>
              <a:t>✅</a:t>
            </a:r>
            <a:endParaRPr sz="3600">
              <a:highlight>
                <a:schemeClr val="lt1"/>
              </a:highlight>
              <a:latin typeface="Open Sans"/>
              <a:ea typeface="Open Sans"/>
              <a:cs typeface="Open Sans"/>
              <a:sym typeface="Open Sans"/>
            </a:endParaRPr>
          </a:p>
        </p:txBody>
      </p:sp>
      <p:sp>
        <p:nvSpPr>
          <p:cNvPr id="162" name="Google Shape;162;p21"/>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2"/>
          <p:cNvSpPr txBox="1">
            <a:spLocks noGrp="1"/>
          </p:cNvSpPr>
          <p:nvPr>
            <p:ph type="title"/>
          </p:nvPr>
        </p:nvSpPr>
        <p:spPr>
          <a:xfrm>
            <a:off x="1663917" y="3419477"/>
            <a:ext cx="13936800" cy="5705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9600"/>
              <a:t>ML IaC update</a:t>
            </a:r>
            <a:endParaRPr sz="9600"/>
          </a:p>
        </p:txBody>
      </p:sp>
      <p:sp>
        <p:nvSpPr>
          <p:cNvPr id="169" name="Google Shape;169;p22"/>
          <p:cNvSpPr txBox="1">
            <a:spLocks noGrp="1"/>
          </p:cNvSpPr>
          <p:nvPr>
            <p:ph type="body" idx="1"/>
          </p:nvPr>
        </p:nvSpPr>
        <p:spPr>
          <a:xfrm>
            <a:off x="1663917" y="9178927"/>
            <a:ext cx="21033900" cy="3000300"/>
          </a:xfrm>
          <a:prstGeom prst="rect">
            <a:avLst/>
          </a:prstGeom>
        </p:spPr>
        <p:txBody>
          <a:bodyPr spcFirstLastPara="1" wrap="square" lIns="91425" tIns="45700" rIns="91425" bIns="45700" anchor="t" anchorCtr="0">
            <a:normAutofit/>
          </a:bodyPr>
          <a:lstStyle/>
          <a:p>
            <a:pPr marL="0" lvl="0" indent="0" algn="l" rtl="0">
              <a:spcBef>
                <a:spcPts val="2000"/>
              </a:spcBef>
              <a:spcAft>
                <a:spcPts val="0"/>
              </a:spcAft>
              <a:buNone/>
            </a:pPr>
            <a:endParaRPr/>
          </a:p>
        </p:txBody>
      </p:sp>
      <p:sp>
        <p:nvSpPr>
          <p:cNvPr id="170" name="Google Shape;170;p22"/>
          <p:cNvSpPr txBox="1">
            <a:spLocks noGrp="1"/>
          </p:cNvSpPr>
          <p:nvPr>
            <p:ph type="sldNum" idx="12"/>
          </p:nvPr>
        </p:nvSpPr>
        <p:spPr>
          <a:xfrm>
            <a:off x="17223444" y="12712701"/>
            <a:ext cx="5487000" cy="730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3"/>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Infrastructure Purposes</a:t>
            </a:r>
            <a:endParaRPr sz="6000"/>
          </a:p>
          <a:p>
            <a:pPr marL="0" lvl="0" indent="0" algn="l" rtl="0">
              <a:lnSpc>
                <a:spcPct val="90000"/>
              </a:lnSpc>
              <a:spcBef>
                <a:spcPts val="0"/>
              </a:spcBef>
              <a:spcAft>
                <a:spcPts val="0"/>
              </a:spcAft>
              <a:buClr>
                <a:schemeClr val="dk1"/>
              </a:buClr>
              <a:buSzPts val="1100"/>
              <a:buFont typeface="Arial"/>
              <a:buNone/>
            </a:pPr>
            <a:endParaRPr sz="6000"/>
          </a:p>
        </p:txBody>
      </p:sp>
      <p:sp>
        <p:nvSpPr>
          <p:cNvPr id="176" name="Google Shape;176;p23"/>
          <p:cNvSpPr txBox="1">
            <a:spLocks noGrp="1"/>
          </p:cNvSpPr>
          <p:nvPr>
            <p:ph type="body" idx="1"/>
          </p:nvPr>
        </p:nvSpPr>
        <p:spPr>
          <a:xfrm>
            <a:off x="1676625" y="3670138"/>
            <a:ext cx="21359838" cy="8683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3100" b="1" dirty="0"/>
              <a:t>Infrastructure for </a:t>
            </a:r>
            <a:r>
              <a:rPr lang="en-US" sz="3100" b="1" dirty="0" err="1"/>
              <a:t>Mojaloop</a:t>
            </a:r>
            <a:r>
              <a:rPr lang="en-US" sz="3100" b="1" dirty="0"/>
              <a:t> has different use cases</a:t>
            </a:r>
            <a:endParaRPr sz="3100" b="1" dirty="0"/>
          </a:p>
          <a:p>
            <a:pPr marL="0" lvl="0" indent="0" algn="l" rtl="0">
              <a:lnSpc>
                <a:spcPct val="150000"/>
              </a:lnSpc>
              <a:spcBef>
                <a:spcPts val="0"/>
              </a:spcBef>
              <a:spcAft>
                <a:spcPts val="0"/>
              </a:spcAft>
              <a:buNone/>
            </a:pPr>
            <a:endParaRPr sz="3100" b="1" dirty="0"/>
          </a:p>
          <a:p>
            <a:pPr marL="546100" lvl="0" indent="-514350" algn="l" rtl="0">
              <a:lnSpc>
                <a:spcPct val="200000"/>
              </a:lnSpc>
              <a:spcBef>
                <a:spcPts val="0"/>
              </a:spcBef>
              <a:spcAft>
                <a:spcPts val="0"/>
              </a:spcAft>
              <a:buSzPts val="3100"/>
              <a:buFont typeface="+mj-lt"/>
              <a:buAutoNum type="arabicPeriod"/>
            </a:pPr>
            <a:r>
              <a:rPr lang="en-US" sz="3100" dirty="0">
                <a:solidFill>
                  <a:srgbClr val="7030A0"/>
                </a:solidFill>
              </a:rPr>
              <a:t>Dev</a:t>
            </a:r>
            <a:r>
              <a:rPr lang="en-US" sz="3100" dirty="0"/>
              <a:t> who wants to quickly kick the tires - TTK mocking the switch and other participants - can run standalone on docker</a:t>
            </a:r>
            <a:endParaRPr sz="3100" dirty="0"/>
          </a:p>
          <a:p>
            <a:pPr marL="546100" lvl="0" indent="-514350" algn="l" rtl="0">
              <a:lnSpc>
                <a:spcPct val="200000"/>
              </a:lnSpc>
              <a:spcBef>
                <a:spcPts val="0"/>
              </a:spcBef>
              <a:spcAft>
                <a:spcPts val="0"/>
              </a:spcAft>
              <a:buSzPts val="3100"/>
              <a:buFont typeface="+mj-lt"/>
              <a:buAutoNum type="arabicPeriod"/>
            </a:pPr>
            <a:r>
              <a:rPr lang="en-US" sz="3100" dirty="0"/>
              <a:t>Potential switch </a:t>
            </a:r>
            <a:r>
              <a:rPr lang="en-US" sz="3100" dirty="0">
                <a:solidFill>
                  <a:srgbClr val="7030A0"/>
                </a:solidFill>
              </a:rPr>
              <a:t>operator</a:t>
            </a:r>
            <a:r>
              <a:rPr lang="en-US" sz="3100" dirty="0"/>
              <a:t> whose development team needs to experiment with a full dev env - </a:t>
            </a:r>
            <a:r>
              <a:rPr lang="en-US" sz="3100" b="1" dirty="0" err="1"/>
              <a:t>miniloop</a:t>
            </a:r>
            <a:r>
              <a:rPr lang="en-US" sz="3100" b="1" dirty="0"/>
              <a:t> version</a:t>
            </a:r>
            <a:endParaRPr sz="3100" b="1" dirty="0"/>
          </a:p>
          <a:p>
            <a:pPr marL="546100" lvl="0" indent="-514350" algn="l" rtl="0">
              <a:lnSpc>
                <a:spcPct val="200000"/>
              </a:lnSpc>
              <a:spcBef>
                <a:spcPts val="0"/>
              </a:spcBef>
              <a:spcAft>
                <a:spcPts val="0"/>
              </a:spcAft>
              <a:buSzPts val="3100"/>
              <a:buFont typeface="+mj-lt"/>
              <a:buAutoNum type="arabicPeriod"/>
            </a:pPr>
            <a:r>
              <a:rPr lang="en-US" sz="3100" dirty="0">
                <a:solidFill>
                  <a:srgbClr val="7030A0"/>
                </a:solidFill>
              </a:rPr>
              <a:t>Sandbox</a:t>
            </a:r>
            <a:r>
              <a:rPr lang="en-US" sz="3100" dirty="0"/>
              <a:t> for hackathon, </a:t>
            </a:r>
            <a:r>
              <a:rPr lang="en-US" sz="3100" dirty="0" err="1"/>
              <a:t>etc</a:t>
            </a:r>
            <a:r>
              <a:rPr lang="en-US" sz="3100" dirty="0"/>
              <a:t> - either </a:t>
            </a:r>
            <a:r>
              <a:rPr lang="en-US" sz="3100" b="1" dirty="0" err="1"/>
              <a:t>IaC</a:t>
            </a:r>
            <a:r>
              <a:rPr lang="en-US" sz="3100" b="1" dirty="0"/>
              <a:t> from </a:t>
            </a:r>
            <a:r>
              <a:rPr lang="en-US" sz="3100" b="1" dirty="0" err="1"/>
              <a:t>mojaloop</a:t>
            </a:r>
            <a:r>
              <a:rPr lang="en-US" sz="3100" b="1" dirty="0"/>
              <a:t> or vendor specific quick start</a:t>
            </a:r>
            <a:endParaRPr sz="3100" b="1" dirty="0"/>
          </a:p>
          <a:p>
            <a:pPr marL="546100" lvl="0" indent="-514350" algn="l" rtl="0">
              <a:lnSpc>
                <a:spcPct val="200000"/>
              </a:lnSpc>
              <a:spcBef>
                <a:spcPts val="0"/>
              </a:spcBef>
              <a:spcAft>
                <a:spcPts val="0"/>
              </a:spcAft>
              <a:buSzPts val="3100"/>
              <a:buFont typeface="+mj-lt"/>
              <a:buAutoNum type="arabicPeriod"/>
            </a:pPr>
            <a:r>
              <a:rPr lang="en-US" sz="3100" dirty="0" err="1">
                <a:solidFill>
                  <a:srgbClr val="7030A0"/>
                </a:solidFill>
              </a:rPr>
              <a:t>PoC</a:t>
            </a:r>
            <a:r>
              <a:rPr lang="en-US" sz="3100" dirty="0"/>
              <a:t> for country wide switch - either </a:t>
            </a:r>
            <a:r>
              <a:rPr lang="en-US" sz="3100" b="1" dirty="0" err="1"/>
              <a:t>IaC</a:t>
            </a:r>
            <a:r>
              <a:rPr lang="en-US" sz="3100" b="1" dirty="0"/>
              <a:t> from </a:t>
            </a:r>
            <a:r>
              <a:rPr lang="en-US" sz="3100" b="1" dirty="0" err="1"/>
              <a:t>mojaloop</a:t>
            </a:r>
            <a:r>
              <a:rPr lang="en-US" sz="3100" b="1" dirty="0"/>
              <a:t> or vendor specific quick start</a:t>
            </a:r>
            <a:endParaRPr sz="3100" b="1" dirty="0"/>
          </a:p>
          <a:p>
            <a:pPr marL="546100" lvl="0" indent="-514350" algn="l" rtl="0">
              <a:lnSpc>
                <a:spcPct val="200000"/>
              </a:lnSpc>
              <a:spcBef>
                <a:spcPts val="0"/>
              </a:spcBef>
              <a:spcAft>
                <a:spcPts val="0"/>
              </a:spcAft>
              <a:buSzPts val="3100"/>
              <a:buFont typeface="+mj-lt"/>
              <a:buAutoNum type="arabicPeriod"/>
            </a:pPr>
            <a:r>
              <a:rPr lang="en-US" sz="3100" dirty="0">
                <a:solidFill>
                  <a:srgbClr val="7030A0"/>
                </a:solidFill>
              </a:rPr>
              <a:t>Production</a:t>
            </a:r>
            <a:r>
              <a:rPr lang="en-US" sz="3100" dirty="0"/>
              <a:t> Grade switch - Consult vendors to provide production capabilities for fault-tolerance, security and throughput.  </a:t>
            </a:r>
            <a:endParaRPr sz="3100" dirty="0"/>
          </a:p>
          <a:p>
            <a:pPr marL="457200" lvl="0" indent="0" algn="l" rtl="0">
              <a:lnSpc>
                <a:spcPct val="100000"/>
              </a:lnSpc>
              <a:spcBef>
                <a:spcPts val="0"/>
              </a:spcBef>
              <a:spcAft>
                <a:spcPts val="0"/>
              </a:spcAft>
              <a:buNone/>
            </a:pPr>
            <a:endParaRPr sz="3100" b="1" dirty="0"/>
          </a:p>
        </p:txBody>
      </p:sp>
      <p:sp>
        <p:nvSpPr>
          <p:cNvPr id="177" name="Google Shape;177;p23"/>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IaC History</a:t>
            </a:r>
            <a:endParaRPr sz="6000"/>
          </a:p>
          <a:p>
            <a:pPr marL="0" lvl="0" indent="0" algn="l" rtl="0">
              <a:lnSpc>
                <a:spcPct val="90000"/>
              </a:lnSpc>
              <a:spcBef>
                <a:spcPts val="0"/>
              </a:spcBef>
              <a:spcAft>
                <a:spcPts val="0"/>
              </a:spcAft>
              <a:buClr>
                <a:schemeClr val="dk1"/>
              </a:buClr>
              <a:buSzPts val="1100"/>
              <a:buFont typeface="Arial"/>
              <a:buNone/>
            </a:pPr>
            <a:endParaRPr sz="6000"/>
          </a:p>
        </p:txBody>
      </p:sp>
      <p:sp>
        <p:nvSpPr>
          <p:cNvPr id="183" name="Google Shape;183;p24"/>
          <p:cNvSpPr txBox="1">
            <a:spLocks noGrp="1"/>
          </p:cNvSpPr>
          <p:nvPr>
            <p:ph type="body" idx="1"/>
          </p:nvPr>
        </p:nvSpPr>
        <p:spPr>
          <a:xfrm>
            <a:off x="1676625" y="3670138"/>
            <a:ext cx="21033900" cy="8683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3100" b="1" dirty="0"/>
              <a:t>Sandbox Infrastructure for </a:t>
            </a:r>
            <a:r>
              <a:rPr lang="en-US" sz="3100" b="1" dirty="0" err="1"/>
              <a:t>Mojaloop</a:t>
            </a:r>
            <a:r>
              <a:rPr lang="en-US" sz="3100" b="1" dirty="0"/>
              <a:t> has evolved over the years</a:t>
            </a:r>
            <a:endParaRPr sz="3100" b="1" dirty="0"/>
          </a:p>
          <a:p>
            <a:pPr marL="0" lvl="0" indent="0" algn="l" rtl="0">
              <a:lnSpc>
                <a:spcPct val="100000"/>
              </a:lnSpc>
              <a:spcBef>
                <a:spcPts val="0"/>
              </a:spcBef>
              <a:spcAft>
                <a:spcPts val="0"/>
              </a:spcAft>
              <a:buNone/>
            </a:pPr>
            <a:endParaRPr sz="3100" b="1" dirty="0"/>
          </a:p>
          <a:p>
            <a:pPr marL="0" lvl="0" indent="0" algn="l" rtl="0">
              <a:lnSpc>
                <a:spcPct val="100000"/>
              </a:lnSpc>
              <a:spcBef>
                <a:spcPts val="0"/>
              </a:spcBef>
              <a:spcAft>
                <a:spcPts val="0"/>
              </a:spcAft>
              <a:buNone/>
            </a:pPr>
            <a:endParaRPr sz="3100" b="1" dirty="0"/>
          </a:p>
          <a:p>
            <a:pPr marL="546100" lvl="0" indent="-514350" algn="l" rtl="0">
              <a:lnSpc>
                <a:spcPct val="200000"/>
              </a:lnSpc>
              <a:spcBef>
                <a:spcPts val="0"/>
              </a:spcBef>
              <a:spcAft>
                <a:spcPts val="0"/>
              </a:spcAft>
              <a:buSzPts val="3100"/>
              <a:buFont typeface="+mj-lt"/>
              <a:buAutoNum type="arabicPeriod"/>
            </a:pPr>
            <a:r>
              <a:rPr lang="en-US" sz="3100" dirty="0"/>
              <a:t>Initial </a:t>
            </a:r>
            <a:r>
              <a:rPr lang="en-US" sz="3100" dirty="0" err="1"/>
              <a:t>Mojaloop</a:t>
            </a:r>
            <a:r>
              <a:rPr lang="en-US" sz="3100" dirty="0"/>
              <a:t> Infrastructure efforts started on AWS</a:t>
            </a:r>
            <a:endParaRPr sz="3100" dirty="0"/>
          </a:p>
          <a:p>
            <a:pPr marL="546100" lvl="0" indent="-514350" algn="l" rtl="0">
              <a:lnSpc>
                <a:spcPct val="200000"/>
              </a:lnSpc>
              <a:spcBef>
                <a:spcPts val="0"/>
              </a:spcBef>
              <a:spcAft>
                <a:spcPts val="0"/>
              </a:spcAft>
              <a:buSzPts val="3100"/>
              <a:buFont typeface="+mj-lt"/>
              <a:buAutoNum type="arabicPeriod"/>
            </a:pPr>
            <a:r>
              <a:rPr lang="en-US" sz="3100" dirty="0"/>
              <a:t>We leveraged this as starting point so base </a:t>
            </a:r>
            <a:r>
              <a:rPr lang="en-US" sz="3100" dirty="0" err="1"/>
              <a:t>IaC</a:t>
            </a:r>
            <a:r>
              <a:rPr lang="en-US" sz="3100" dirty="0"/>
              <a:t> has been implemented on AWS.</a:t>
            </a:r>
            <a:endParaRPr sz="3100" dirty="0"/>
          </a:p>
          <a:p>
            <a:pPr marL="546100" lvl="0" indent="-514350" algn="l" rtl="0">
              <a:lnSpc>
                <a:spcPct val="200000"/>
              </a:lnSpc>
              <a:spcBef>
                <a:spcPts val="0"/>
              </a:spcBef>
              <a:spcAft>
                <a:spcPts val="0"/>
              </a:spcAft>
              <a:buSzPts val="3100"/>
              <a:buFont typeface="+mj-lt"/>
              <a:buAutoNum type="arabicPeriod"/>
            </a:pPr>
            <a:r>
              <a:rPr lang="en-US" sz="3100" dirty="0"/>
              <a:t>We have also made use of early adopters' choice of components but we have gradually been replacing these with best of breed open source components.</a:t>
            </a:r>
            <a:endParaRPr sz="3100" dirty="0"/>
          </a:p>
        </p:txBody>
      </p:sp>
      <p:sp>
        <p:nvSpPr>
          <p:cNvPr id="184" name="Google Shape;184;p24"/>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IaC Principles</a:t>
            </a:r>
            <a:endParaRPr sz="6000"/>
          </a:p>
          <a:p>
            <a:pPr marL="0" lvl="0" indent="0" algn="l" rtl="0">
              <a:lnSpc>
                <a:spcPct val="90000"/>
              </a:lnSpc>
              <a:spcBef>
                <a:spcPts val="0"/>
              </a:spcBef>
              <a:spcAft>
                <a:spcPts val="0"/>
              </a:spcAft>
              <a:buClr>
                <a:schemeClr val="dk1"/>
              </a:buClr>
              <a:buSzPts val="1100"/>
              <a:buFont typeface="Arial"/>
              <a:buNone/>
            </a:pPr>
            <a:endParaRPr sz="6000"/>
          </a:p>
        </p:txBody>
      </p:sp>
      <p:sp>
        <p:nvSpPr>
          <p:cNvPr id="190" name="Google Shape;190;p25"/>
          <p:cNvSpPr txBox="1">
            <a:spLocks noGrp="1"/>
          </p:cNvSpPr>
          <p:nvPr>
            <p:ph type="body" idx="1"/>
          </p:nvPr>
        </p:nvSpPr>
        <p:spPr>
          <a:xfrm>
            <a:off x="1676625" y="3670138"/>
            <a:ext cx="21033900" cy="8683800"/>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lnSpc>
                <a:spcPct val="100000"/>
              </a:lnSpc>
              <a:spcBef>
                <a:spcPts val="0"/>
              </a:spcBef>
              <a:spcAft>
                <a:spcPts val="0"/>
              </a:spcAft>
              <a:buNone/>
            </a:pPr>
            <a:r>
              <a:rPr lang="en-US" sz="3100" b="1" dirty="0"/>
              <a:t>Core principles guiding the development of the </a:t>
            </a:r>
            <a:r>
              <a:rPr lang="en-US" sz="3100" b="1" dirty="0" err="1"/>
              <a:t>IaC</a:t>
            </a:r>
            <a:r>
              <a:rPr lang="en-US" sz="3100" b="1" dirty="0"/>
              <a:t> effort</a:t>
            </a:r>
            <a:endParaRPr sz="3100" b="1" dirty="0"/>
          </a:p>
          <a:p>
            <a:pPr marL="0" lvl="0" indent="0" algn="l" rtl="0">
              <a:lnSpc>
                <a:spcPct val="100000"/>
              </a:lnSpc>
              <a:spcBef>
                <a:spcPts val="0"/>
              </a:spcBef>
              <a:spcAft>
                <a:spcPts val="0"/>
              </a:spcAft>
              <a:buNone/>
            </a:pPr>
            <a:endParaRPr sz="3100" b="1" dirty="0"/>
          </a:p>
          <a:p>
            <a:pPr marL="0" lvl="0" indent="0" algn="l" rtl="0">
              <a:lnSpc>
                <a:spcPct val="100000"/>
              </a:lnSpc>
              <a:spcBef>
                <a:spcPts val="0"/>
              </a:spcBef>
              <a:spcAft>
                <a:spcPts val="0"/>
              </a:spcAft>
              <a:buNone/>
            </a:pPr>
            <a:endParaRPr sz="3100" dirty="0"/>
          </a:p>
          <a:p>
            <a:pPr marL="457200" lvl="0" indent="-395922" algn="l" rtl="0">
              <a:lnSpc>
                <a:spcPct val="100000"/>
              </a:lnSpc>
              <a:spcBef>
                <a:spcPts val="0"/>
              </a:spcBef>
              <a:spcAft>
                <a:spcPts val="0"/>
              </a:spcAft>
              <a:buSzPct val="100000"/>
              <a:buChar char="•"/>
            </a:pPr>
            <a:r>
              <a:rPr lang="en-US" sz="3100" dirty="0"/>
              <a:t>Open Source and standards based components </a:t>
            </a:r>
            <a:r>
              <a:rPr lang="en-US" sz="3600" b="1" dirty="0">
                <a:solidFill>
                  <a:schemeClr val="accent1"/>
                </a:solidFill>
                <a:latin typeface="Open Sans"/>
                <a:ea typeface="Open Sans"/>
                <a:cs typeface="Open Sans"/>
                <a:sym typeface="Open Sans"/>
              </a:rPr>
              <a:t>✅</a:t>
            </a:r>
            <a:endParaRPr sz="3600" b="1" dirty="0">
              <a:solidFill>
                <a:schemeClr val="accent1"/>
              </a:solidFill>
              <a:latin typeface="Open Sans"/>
              <a:ea typeface="Open Sans"/>
              <a:cs typeface="Open Sans"/>
              <a:sym typeface="Open Sans"/>
            </a:endParaRPr>
          </a:p>
          <a:p>
            <a:pPr marL="457200" lvl="0" indent="-422910" algn="l" rtl="0">
              <a:lnSpc>
                <a:spcPct val="100000"/>
              </a:lnSpc>
              <a:spcBef>
                <a:spcPts val="0"/>
              </a:spcBef>
              <a:spcAft>
                <a:spcPts val="0"/>
              </a:spcAft>
              <a:buClr>
                <a:schemeClr val="accent1"/>
              </a:buClr>
              <a:buSzPct val="116129"/>
              <a:buFont typeface="Open Sans"/>
              <a:buChar char="•"/>
            </a:pPr>
            <a:r>
              <a:rPr lang="en-US" sz="3100" dirty="0">
                <a:solidFill>
                  <a:schemeClr val="tx1"/>
                </a:solidFill>
              </a:rPr>
              <a:t>Cloud Provider Agnostic (striving for this, not quite there)</a:t>
            </a:r>
            <a:endParaRPr sz="3600" b="1" dirty="0">
              <a:solidFill>
                <a:schemeClr val="tx1"/>
              </a:solidFill>
              <a:latin typeface="Open Sans"/>
              <a:ea typeface="Open Sans"/>
              <a:cs typeface="Open Sans"/>
              <a:sym typeface="Open Sans"/>
            </a:endParaRPr>
          </a:p>
          <a:p>
            <a:pPr marL="457200" lvl="0" indent="-395922" algn="l" rtl="0">
              <a:lnSpc>
                <a:spcPct val="100000"/>
              </a:lnSpc>
              <a:spcBef>
                <a:spcPts val="0"/>
              </a:spcBef>
              <a:spcAft>
                <a:spcPts val="0"/>
              </a:spcAft>
              <a:buSzPct val="100000"/>
              <a:buChar char="•"/>
            </a:pPr>
            <a:r>
              <a:rPr lang="en-US" sz="3100" dirty="0"/>
              <a:t>Fit for purpose:</a:t>
            </a:r>
            <a:endParaRPr sz="3100" dirty="0"/>
          </a:p>
          <a:p>
            <a:pPr marL="0" lvl="0" indent="0" algn="l" rtl="0">
              <a:lnSpc>
                <a:spcPct val="100000"/>
              </a:lnSpc>
              <a:spcBef>
                <a:spcPts val="0"/>
              </a:spcBef>
              <a:spcAft>
                <a:spcPts val="0"/>
              </a:spcAft>
              <a:buNone/>
            </a:pPr>
            <a:r>
              <a:rPr lang="en-US" sz="3100" dirty="0"/>
              <a:t>		Sandbox </a:t>
            </a:r>
            <a:r>
              <a:rPr lang="en-US" sz="3600" b="1" dirty="0">
                <a:solidFill>
                  <a:schemeClr val="accent1"/>
                </a:solidFill>
                <a:latin typeface="Open Sans"/>
                <a:ea typeface="Open Sans"/>
                <a:cs typeface="Open Sans"/>
                <a:sym typeface="Open Sans"/>
              </a:rPr>
              <a:t>✅</a:t>
            </a:r>
            <a:endParaRPr sz="3100" dirty="0"/>
          </a:p>
          <a:p>
            <a:pPr marL="0" lvl="0" indent="0" algn="l" rtl="0">
              <a:lnSpc>
                <a:spcPct val="100000"/>
              </a:lnSpc>
              <a:spcBef>
                <a:spcPts val="0"/>
              </a:spcBef>
              <a:spcAft>
                <a:spcPts val="0"/>
              </a:spcAft>
              <a:buNone/>
            </a:pPr>
            <a:r>
              <a:rPr lang="en-US" sz="3100" dirty="0"/>
              <a:t>		Fake Money/Fake Rails </a:t>
            </a:r>
            <a:r>
              <a:rPr lang="en-US" sz="3600" b="1" dirty="0">
                <a:solidFill>
                  <a:schemeClr val="accent1"/>
                </a:solidFill>
                <a:latin typeface="Open Sans"/>
                <a:ea typeface="Open Sans"/>
                <a:cs typeface="Open Sans"/>
                <a:sym typeface="Open Sans"/>
              </a:rPr>
              <a:t>✅</a:t>
            </a:r>
            <a:endParaRPr sz="3100" dirty="0"/>
          </a:p>
          <a:p>
            <a:pPr marL="457200" lvl="0" indent="-395922" algn="l" rtl="0">
              <a:lnSpc>
                <a:spcPct val="100000"/>
              </a:lnSpc>
              <a:spcBef>
                <a:spcPts val="0"/>
              </a:spcBef>
              <a:spcAft>
                <a:spcPts val="0"/>
              </a:spcAft>
              <a:buSzPct val="100000"/>
              <a:buChar char="•"/>
            </a:pPr>
            <a:r>
              <a:rPr lang="en-US" sz="3100" dirty="0"/>
              <a:t>Striving for pluggable architecture to achieve multi-cloud capability including bare-metal</a:t>
            </a:r>
            <a:endParaRPr sz="3100" dirty="0"/>
          </a:p>
          <a:p>
            <a:pPr marL="457200" lvl="0" indent="-395922" algn="l" rtl="0">
              <a:lnSpc>
                <a:spcPct val="100000"/>
              </a:lnSpc>
              <a:spcBef>
                <a:spcPts val="0"/>
              </a:spcBef>
              <a:spcAft>
                <a:spcPts val="0"/>
              </a:spcAft>
              <a:buSzPct val="100000"/>
              <a:buChar char="•"/>
            </a:pPr>
            <a:r>
              <a:rPr lang="en-US" sz="3100" dirty="0"/>
              <a:t>Support lower resource requirements</a:t>
            </a:r>
            <a:endParaRPr sz="3100" dirty="0"/>
          </a:p>
          <a:p>
            <a:pPr marL="457200" lvl="0" indent="-395922" algn="l" rtl="0">
              <a:lnSpc>
                <a:spcPct val="100000"/>
              </a:lnSpc>
              <a:spcBef>
                <a:spcPts val="0"/>
              </a:spcBef>
              <a:spcAft>
                <a:spcPts val="0"/>
              </a:spcAft>
              <a:buSzPct val="100000"/>
              <a:buChar char="•"/>
            </a:pPr>
            <a:r>
              <a:rPr lang="en-US" sz="3100" dirty="0"/>
              <a:t>Elimination of all manual steps (scripts/</a:t>
            </a:r>
            <a:r>
              <a:rPr lang="en-US" sz="3100" dirty="0" err="1"/>
              <a:t>etc</a:t>
            </a:r>
            <a:r>
              <a:rPr lang="en-US" sz="3100" dirty="0"/>
              <a:t>) to provision switch, rely on idempotent operations to reach desired infrastructure state.  (pretty close to 95%)</a:t>
            </a:r>
            <a:endParaRPr sz="3100" dirty="0"/>
          </a:p>
          <a:p>
            <a:pPr marL="457200" lvl="0" indent="-395922" algn="l" rtl="0">
              <a:lnSpc>
                <a:spcPct val="100000"/>
              </a:lnSpc>
              <a:spcBef>
                <a:spcPts val="0"/>
              </a:spcBef>
              <a:spcAft>
                <a:spcPts val="0"/>
              </a:spcAft>
              <a:buSzPct val="100000"/>
              <a:buChar char="•"/>
            </a:pPr>
            <a:r>
              <a:rPr lang="en-US" sz="3100" dirty="0"/>
              <a:t>Provide upgrade path for most components</a:t>
            </a:r>
            <a:endParaRPr sz="3100" dirty="0"/>
          </a:p>
          <a:p>
            <a:pPr marL="0" lvl="0" indent="0" algn="l" rtl="0">
              <a:lnSpc>
                <a:spcPct val="100000"/>
              </a:lnSpc>
              <a:spcBef>
                <a:spcPts val="0"/>
              </a:spcBef>
              <a:spcAft>
                <a:spcPts val="0"/>
              </a:spcAft>
              <a:buNone/>
            </a:pPr>
            <a:endParaRPr sz="3100" dirty="0"/>
          </a:p>
          <a:p>
            <a:pPr marL="0" lvl="0" indent="0" algn="l" rtl="0">
              <a:lnSpc>
                <a:spcPct val="100000"/>
              </a:lnSpc>
              <a:spcBef>
                <a:spcPts val="0"/>
              </a:spcBef>
              <a:spcAft>
                <a:spcPts val="0"/>
              </a:spcAft>
              <a:buNone/>
            </a:pPr>
            <a:endParaRPr sz="3100" dirty="0"/>
          </a:p>
          <a:p>
            <a:pPr marL="457200" lvl="0" indent="0" algn="l" rtl="0">
              <a:lnSpc>
                <a:spcPct val="100000"/>
              </a:lnSpc>
              <a:spcBef>
                <a:spcPts val="0"/>
              </a:spcBef>
              <a:spcAft>
                <a:spcPts val="0"/>
              </a:spcAft>
              <a:buNone/>
            </a:pPr>
            <a:endParaRPr sz="3100" dirty="0"/>
          </a:p>
          <a:p>
            <a:pPr marL="0" lvl="0" indent="0" algn="l" rtl="0">
              <a:lnSpc>
                <a:spcPct val="100000"/>
              </a:lnSpc>
              <a:spcBef>
                <a:spcPts val="0"/>
              </a:spcBef>
              <a:spcAft>
                <a:spcPts val="0"/>
              </a:spcAft>
              <a:buNone/>
            </a:pPr>
            <a:r>
              <a:rPr lang="en-US" sz="3100" b="1" dirty="0"/>
              <a:t>These principles provide the following benefits:</a:t>
            </a:r>
            <a:endParaRPr sz="3100" b="1" dirty="0"/>
          </a:p>
          <a:p>
            <a:pPr marL="0" lvl="0" indent="0" algn="l" rtl="0">
              <a:lnSpc>
                <a:spcPct val="100000"/>
              </a:lnSpc>
              <a:spcBef>
                <a:spcPts val="0"/>
              </a:spcBef>
              <a:spcAft>
                <a:spcPts val="0"/>
              </a:spcAft>
              <a:buNone/>
            </a:pPr>
            <a:endParaRPr sz="3100" b="1" dirty="0"/>
          </a:p>
          <a:p>
            <a:pPr marL="575628" lvl="0" indent="-514350" algn="l" rtl="0">
              <a:lnSpc>
                <a:spcPct val="100000"/>
              </a:lnSpc>
              <a:spcBef>
                <a:spcPts val="0"/>
              </a:spcBef>
              <a:spcAft>
                <a:spcPts val="0"/>
              </a:spcAft>
              <a:buSzPct val="100000"/>
              <a:buFont typeface="+mj-lt"/>
              <a:buAutoNum type="arabicPeriod"/>
            </a:pPr>
            <a:r>
              <a:rPr lang="en-US" sz="3100" dirty="0"/>
              <a:t>All capabilities can be tested without reliance on licensed components</a:t>
            </a:r>
            <a:endParaRPr sz="3100" dirty="0"/>
          </a:p>
          <a:p>
            <a:pPr marL="575628" lvl="0" indent="-514350" algn="l" rtl="0">
              <a:lnSpc>
                <a:spcPct val="100000"/>
              </a:lnSpc>
              <a:spcBef>
                <a:spcPts val="0"/>
              </a:spcBef>
              <a:spcAft>
                <a:spcPts val="0"/>
              </a:spcAft>
              <a:buSzPct val="100000"/>
              <a:buFont typeface="+mj-lt"/>
              <a:buAutoNum type="arabicPeriod"/>
            </a:pPr>
            <a:r>
              <a:rPr lang="en-US" sz="3100" dirty="0"/>
              <a:t>Anyone can use as a starting point for their infrastructure without licensing issues.</a:t>
            </a:r>
            <a:endParaRPr sz="3100" dirty="0"/>
          </a:p>
          <a:p>
            <a:pPr marL="0" lvl="0" indent="0" algn="l" rtl="0">
              <a:lnSpc>
                <a:spcPct val="100000"/>
              </a:lnSpc>
              <a:spcBef>
                <a:spcPts val="0"/>
              </a:spcBef>
              <a:spcAft>
                <a:spcPts val="0"/>
              </a:spcAft>
              <a:buNone/>
            </a:pPr>
            <a:endParaRPr sz="3100" dirty="0"/>
          </a:p>
          <a:p>
            <a:pPr marL="0" lvl="0" indent="0" algn="l" rtl="0">
              <a:lnSpc>
                <a:spcPct val="100000"/>
              </a:lnSpc>
              <a:spcBef>
                <a:spcPts val="0"/>
              </a:spcBef>
              <a:spcAft>
                <a:spcPts val="0"/>
              </a:spcAft>
              <a:buNone/>
            </a:pPr>
            <a:endParaRPr sz="3100" dirty="0"/>
          </a:p>
          <a:p>
            <a:pPr marL="0" lvl="0" indent="0" algn="l" rtl="0">
              <a:lnSpc>
                <a:spcPct val="100000"/>
              </a:lnSpc>
              <a:spcBef>
                <a:spcPts val="0"/>
              </a:spcBef>
              <a:spcAft>
                <a:spcPts val="0"/>
              </a:spcAft>
              <a:buNone/>
            </a:pPr>
            <a:r>
              <a:rPr lang="en-US" sz="3100" dirty="0"/>
              <a:t>  </a:t>
            </a:r>
            <a:endParaRPr sz="3100" dirty="0"/>
          </a:p>
          <a:p>
            <a:pPr marL="457200" lvl="0" indent="0" algn="l" rtl="0">
              <a:lnSpc>
                <a:spcPct val="100000"/>
              </a:lnSpc>
              <a:spcBef>
                <a:spcPts val="0"/>
              </a:spcBef>
              <a:spcAft>
                <a:spcPts val="0"/>
              </a:spcAft>
              <a:buNone/>
            </a:pPr>
            <a:endParaRPr sz="3100" b="1" dirty="0"/>
          </a:p>
          <a:p>
            <a:pPr marL="0" lvl="0" indent="0" algn="l" rtl="0">
              <a:lnSpc>
                <a:spcPct val="200000"/>
              </a:lnSpc>
              <a:spcBef>
                <a:spcPts val="0"/>
              </a:spcBef>
              <a:spcAft>
                <a:spcPts val="0"/>
              </a:spcAft>
              <a:buNone/>
            </a:pPr>
            <a:endParaRPr sz="3600" dirty="0">
              <a:highlight>
                <a:schemeClr val="lt1"/>
              </a:highlight>
              <a:latin typeface="Open Sans"/>
              <a:ea typeface="Open Sans"/>
              <a:cs typeface="Open Sans"/>
              <a:sym typeface="Open Sans"/>
            </a:endParaRPr>
          </a:p>
        </p:txBody>
      </p:sp>
      <p:sp>
        <p:nvSpPr>
          <p:cNvPr id="191" name="Google Shape;191;p25"/>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6"/>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IaC Current Components</a:t>
            </a:r>
            <a:endParaRPr sz="6000"/>
          </a:p>
          <a:p>
            <a:pPr marL="0" lvl="0" indent="0" algn="l" rtl="0">
              <a:lnSpc>
                <a:spcPct val="90000"/>
              </a:lnSpc>
              <a:spcBef>
                <a:spcPts val="0"/>
              </a:spcBef>
              <a:spcAft>
                <a:spcPts val="0"/>
              </a:spcAft>
              <a:buClr>
                <a:schemeClr val="dk1"/>
              </a:buClr>
              <a:buSzPts val="1100"/>
              <a:buFont typeface="Arial"/>
              <a:buNone/>
            </a:pPr>
            <a:endParaRPr sz="6000"/>
          </a:p>
        </p:txBody>
      </p:sp>
      <p:sp>
        <p:nvSpPr>
          <p:cNvPr id="197" name="Google Shape;197;p26"/>
          <p:cNvSpPr txBox="1">
            <a:spLocks noGrp="1"/>
          </p:cNvSpPr>
          <p:nvPr>
            <p:ph type="body" idx="1"/>
          </p:nvPr>
        </p:nvSpPr>
        <p:spPr>
          <a:xfrm>
            <a:off x="1676625" y="3670138"/>
            <a:ext cx="21033900" cy="86838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None/>
            </a:pPr>
            <a:r>
              <a:rPr lang="en-US" sz="3100" b="1"/>
              <a:t>Bootstrap provides tenancy components for base networking (VPC, subnets, DNS, CI, configuration management and VPN).  This is highly cloud provider specific.</a:t>
            </a:r>
            <a:endParaRPr sz="3100" b="1"/>
          </a:p>
          <a:p>
            <a:pPr marL="0" lvl="0" indent="0" algn="l" rtl="0">
              <a:lnSpc>
                <a:spcPct val="100000"/>
              </a:lnSpc>
              <a:spcBef>
                <a:spcPts val="0"/>
              </a:spcBef>
              <a:spcAft>
                <a:spcPts val="0"/>
              </a:spcAft>
              <a:buNone/>
            </a:pPr>
            <a:endParaRPr sz="3100" b="1"/>
          </a:p>
          <a:p>
            <a:pPr marL="0" lvl="0" indent="0" algn="l" rtl="0">
              <a:lnSpc>
                <a:spcPct val="100000"/>
              </a:lnSpc>
              <a:spcBef>
                <a:spcPts val="0"/>
              </a:spcBef>
              <a:spcAft>
                <a:spcPts val="0"/>
              </a:spcAft>
              <a:buNone/>
            </a:pPr>
            <a:r>
              <a:rPr lang="en-US" sz="3100" b="1"/>
              <a:t>Environment IaC is layered terraform modules that first builds VMs (cloud provider specific) after which the rest of the architecture is built in a mostly cloud agnostic fashion.</a:t>
            </a:r>
            <a:endParaRPr sz="3100" b="1"/>
          </a:p>
          <a:p>
            <a:pPr marL="457200" lvl="0" indent="0" algn="l" rtl="0">
              <a:lnSpc>
                <a:spcPct val="100000"/>
              </a:lnSpc>
              <a:spcBef>
                <a:spcPts val="0"/>
              </a:spcBef>
              <a:spcAft>
                <a:spcPts val="0"/>
              </a:spcAft>
              <a:buNone/>
            </a:pPr>
            <a:endParaRPr sz="3100" b="1"/>
          </a:p>
          <a:p>
            <a:pPr marL="0" lvl="0" indent="0" algn="l" rtl="0">
              <a:lnSpc>
                <a:spcPct val="100000"/>
              </a:lnSpc>
              <a:spcBef>
                <a:spcPts val="0"/>
              </a:spcBef>
              <a:spcAft>
                <a:spcPts val="0"/>
              </a:spcAft>
              <a:buNone/>
            </a:pPr>
            <a:endParaRPr sz="3100" b="1"/>
          </a:p>
          <a:p>
            <a:pPr marL="0" lvl="0" indent="0" algn="l" rtl="0">
              <a:lnSpc>
                <a:spcPct val="100000"/>
              </a:lnSpc>
              <a:spcBef>
                <a:spcPts val="0"/>
              </a:spcBef>
              <a:spcAft>
                <a:spcPts val="0"/>
              </a:spcAft>
              <a:buNone/>
            </a:pPr>
            <a:r>
              <a:rPr lang="en-US" sz="3100" b="1"/>
              <a:t>These cloud agnostic components include:</a:t>
            </a:r>
            <a:endParaRPr sz="3100" b="1"/>
          </a:p>
          <a:p>
            <a:pPr marL="0" lvl="0" indent="0" algn="l" rtl="0">
              <a:lnSpc>
                <a:spcPct val="100000"/>
              </a:lnSpc>
              <a:spcBef>
                <a:spcPts val="0"/>
              </a:spcBef>
              <a:spcAft>
                <a:spcPts val="0"/>
              </a:spcAft>
              <a:buNone/>
            </a:pPr>
            <a:endParaRPr sz="3100" b="1"/>
          </a:p>
          <a:p>
            <a:pPr marL="457200" lvl="0" indent="-410686" algn="l" rtl="0">
              <a:lnSpc>
                <a:spcPct val="100000"/>
              </a:lnSpc>
              <a:spcBef>
                <a:spcPts val="0"/>
              </a:spcBef>
              <a:spcAft>
                <a:spcPts val="0"/>
              </a:spcAft>
              <a:buSzPct val="100000"/>
              <a:buChar char="•"/>
            </a:pPr>
            <a:r>
              <a:rPr lang="en-US" sz="3100"/>
              <a:t>Hashicorp Vault</a:t>
            </a:r>
            <a:endParaRPr sz="3100"/>
          </a:p>
          <a:p>
            <a:pPr marL="457200" lvl="0" indent="-410686" algn="l" rtl="0">
              <a:lnSpc>
                <a:spcPct val="100000"/>
              </a:lnSpc>
              <a:spcBef>
                <a:spcPts val="0"/>
              </a:spcBef>
              <a:spcAft>
                <a:spcPts val="0"/>
              </a:spcAft>
              <a:buSzPct val="100000"/>
              <a:buChar char="•"/>
            </a:pPr>
            <a:r>
              <a:rPr lang="en-US" sz="3100"/>
              <a:t>Certificate Manager</a:t>
            </a:r>
            <a:endParaRPr sz="3100"/>
          </a:p>
          <a:p>
            <a:pPr marL="457200" lvl="0" indent="-410686" algn="l" rtl="0">
              <a:lnSpc>
                <a:spcPct val="100000"/>
              </a:lnSpc>
              <a:spcBef>
                <a:spcPts val="0"/>
              </a:spcBef>
              <a:spcAft>
                <a:spcPts val="0"/>
              </a:spcAft>
              <a:buSzPct val="100000"/>
              <a:buChar char="•"/>
            </a:pPr>
            <a:r>
              <a:rPr lang="en-US" sz="3100"/>
              <a:t>External DNS</a:t>
            </a:r>
            <a:endParaRPr sz="3100"/>
          </a:p>
          <a:p>
            <a:pPr marL="457200" lvl="0" indent="-410686" algn="l" rtl="0">
              <a:lnSpc>
                <a:spcPct val="100000"/>
              </a:lnSpc>
              <a:spcBef>
                <a:spcPts val="0"/>
              </a:spcBef>
              <a:spcAft>
                <a:spcPts val="0"/>
              </a:spcAft>
              <a:buSzPct val="100000"/>
              <a:buChar char="•"/>
            </a:pPr>
            <a:r>
              <a:rPr lang="en-US" sz="3100"/>
              <a:t>WSO2 ISKM (moving to keycloak)</a:t>
            </a:r>
            <a:endParaRPr sz="3100"/>
          </a:p>
          <a:p>
            <a:pPr marL="457200" lvl="0" indent="-410686" algn="l" rtl="0">
              <a:lnSpc>
                <a:spcPct val="100000"/>
              </a:lnSpc>
              <a:spcBef>
                <a:spcPts val="0"/>
              </a:spcBef>
              <a:spcAft>
                <a:spcPts val="0"/>
              </a:spcAft>
              <a:buSzPct val="100000"/>
              <a:buChar char="•"/>
            </a:pPr>
            <a:r>
              <a:rPr lang="en-US" sz="3100"/>
              <a:t>WSO2 API Manager (moving to ambassador/ORY)</a:t>
            </a:r>
            <a:endParaRPr sz="3100"/>
          </a:p>
          <a:p>
            <a:pPr marL="457200" lvl="0" indent="-410686" algn="l" rtl="0">
              <a:lnSpc>
                <a:spcPct val="100000"/>
              </a:lnSpc>
              <a:spcBef>
                <a:spcPts val="0"/>
              </a:spcBef>
              <a:spcAft>
                <a:spcPts val="0"/>
              </a:spcAft>
              <a:buSzPct val="100000"/>
              <a:buChar char="•"/>
            </a:pPr>
            <a:r>
              <a:rPr lang="en-US" sz="3100"/>
              <a:t>Nginx Ingress Controller</a:t>
            </a:r>
            <a:endParaRPr sz="3100"/>
          </a:p>
          <a:p>
            <a:pPr marL="457200" lvl="0" indent="-410686" algn="l" rtl="0">
              <a:lnSpc>
                <a:spcPct val="100000"/>
              </a:lnSpc>
              <a:spcBef>
                <a:spcPts val="0"/>
              </a:spcBef>
              <a:spcAft>
                <a:spcPts val="0"/>
              </a:spcAft>
              <a:buSzPct val="100000"/>
              <a:buChar char="•"/>
            </a:pPr>
            <a:r>
              <a:rPr lang="en-US" sz="3100"/>
              <a:t>HAProxy (for forward proxying requests to DFSP callbacks)</a:t>
            </a:r>
            <a:endParaRPr sz="3100"/>
          </a:p>
          <a:p>
            <a:pPr marL="457200" lvl="0" indent="-410686" algn="l" rtl="0">
              <a:lnSpc>
                <a:spcPct val="100000"/>
              </a:lnSpc>
              <a:spcBef>
                <a:spcPts val="0"/>
              </a:spcBef>
              <a:spcAft>
                <a:spcPts val="0"/>
              </a:spcAft>
              <a:buSzPct val="100000"/>
              <a:buChar char="•"/>
            </a:pPr>
            <a:r>
              <a:rPr lang="en-US" sz="3100"/>
              <a:t>Connection Manager</a:t>
            </a:r>
            <a:endParaRPr sz="3100"/>
          </a:p>
          <a:p>
            <a:pPr marL="457200" lvl="0" indent="-410686" algn="l" rtl="0">
              <a:lnSpc>
                <a:spcPct val="100000"/>
              </a:lnSpc>
              <a:spcBef>
                <a:spcPts val="0"/>
              </a:spcBef>
              <a:spcAft>
                <a:spcPts val="0"/>
              </a:spcAft>
              <a:buSzPct val="100000"/>
              <a:buChar char="•"/>
            </a:pPr>
            <a:r>
              <a:rPr lang="en-US" sz="3100"/>
              <a:t>Bizops Framework (leveraging ORY)</a:t>
            </a:r>
            <a:endParaRPr sz="3100"/>
          </a:p>
          <a:p>
            <a:pPr marL="0" lvl="0" indent="0" algn="l" rtl="0">
              <a:lnSpc>
                <a:spcPct val="100000"/>
              </a:lnSpc>
              <a:spcBef>
                <a:spcPts val="0"/>
              </a:spcBef>
              <a:spcAft>
                <a:spcPts val="0"/>
              </a:spcAft>
              <a:buNone/>
            </a:pPr>
            <a:endParaRPr sz="3100"/>
          </a:p>
          <a:p>
            <a:pPr marL="0" lvl="0" indent="0" algn="l" rtl="0">
              <a:lnSpc>
                <a:spcPct val="100000"/>
              </a:lnSpc>
              <a:spcBef>
                <a:spcPts val="0"/>
              </a:spcBef>
              <a:spcAft>
                <a:spcPts val="0"/>
              </a:spcAft>
              <a:buNone/>
            </a:pPr>
            <a:endParaRPr sz="3100"/>
          </a:p>
          <a:p>
            <a:pPr marL="0" lvl="0" indent="0" algn="l" rtl="0">
              <a:lnSpc>
                <a:spcPct val="100000"/>
              </a:lnSpc>
              <a:spcBef>
                <a:spcPts val="0"/>
              </a:spcBef>
              <a:spcAft>
                <a:spcPts val="0"/>
              </a:spcAft>
              <a:buNone/>
            </a:pPr>
            <a:r>
              <a:rPr lang="en-US" sz="3100"/>
              <a:t>  </a:t>
            </a:r>
            <a:endParaRPr sz="3100"/>
          </a:p>
          <a:p>
            <a:pPr marL="457200" lvl="0" indent="0" algn="l" rtl="0">
              <a:lnSpc>
                <a:spcPct val="100000"/>
              </a:lnSpc>
              <a:spcBef>
                <a:spcPts val="0"/>
              </a:spcBef>
              <a:spcAft>
                <a:spcPts val="0"/>
              </a:spcAft>
              <a:buNone/>
            </a:pPr>
            <a:endParaRPr sz="3100" b="1"/>
          </a:p>
          <a:p>
            <a:pPr marL="0" lvl="0" indent="0" algn="l" rtl="0">
              <a:lnSpc>
                <a:spcPct val="200000"/>
              </a:lnSpc>
              <a:spcBef>
                <a:spcPts val="0"/>
              </a:spcBef>
              <a:spcAft>
                <a:spcPts val="0"/>
              </a:spcAft>
              <a:buNone/>
            </a:pPr>
            <a:endParaRPr sz="3600">
              <a:highlight>
                <a:schemeClr val="lt1"/>
              </a:highlight>
              <a:latin typeface="Open Sans"/>
              <a:ea typeface="Open Sans"/>
              <a:cs typeface="Open Sans"/>
              <a:sym typeface="Open Sans"/>
            </a:endParaRPr>
          </a:p>
        </p:txBody>
      </p:sp>
      <p:sp>
        <p:nvSpPr>
          <p:cNvPr id="198" name="Google Shape;198;p26"/>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pic>
        <p:nvPicPr>
          <p:cNvPr id="204" name="Google Shape;204;p27"/>
          <p:cNvPicPr preferRelativeResize="0"/>
          <p:nvPr/>
        </p:nvPicPr>
        <p:blipFill>
          <a:blip r:embed="rId3">
            <a:alphaModFix/>
          </a:blip>
          <a:stretch>
            <a:fillRect/>
          </a:stretch>
        </p:blipFill>
        <p:spPr>
          <a:xfrm>
            <a:off x="577025" y="68024"/>
            <a:ext cx="15771751" cy="13579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1676619" y="730251"/>
            <a:ext cx="188694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sz="6000"/>
              <a:t>IaC PI-17 status summary</a:t>
            </a:r>
            <a:endParaRPr sz="6000"/>
          </a:p>
        </p:txBody>
      </p:sp>
      <p:sp>
        <p:nvSpPr>
          <p:cNvPr id="210" name="Google Shape;210;p28"/>
          <p:cNvSpPr txBox="1">
            <a:spLocks noGrp="1"/>
          </p:cNvSpPr>
          <p:nvPr>
            <p:ph type="body" idx="1"/>
          </p:nvPr>
        </p:nvSpPr>
        <p:spPr>
          <a:xfrm>
            <a:off x="1676625" y="3670138"/>
            <a:ext cx="21033900" cy="8683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3100" b="1"/>
              <a:t>Currently working on finalizing release of</a:t>
            </a:r>
            <a:endParaRPr sz="3100" b="1"/>
          </a:p>
          <a:p>
            <a:pPr marL="0" lvl="0" indent="0" algn="l" rtl="0">
              <a:lnSpc>
                <a:spcPct val="100000"/>
              </a:lnSpc>
              <a:spcBef>
                <a:spcPts val="0"/>
              </a:spcBef>
              <a:spcAft>
                <a:spcPts val="0"/>
              </a:spcAft>
              <a:buClr>
                <a:schemeClr val="dk1"/>
              </a:buClr>
              <a:buSzPts val="1100"/>
              <a:buFont typeface="Arial"/>
              <a:buNone/>
            </a:pPr>
            <a:endParaRPr sz="3100" b="1"/>
          </a:p>
          <a:p>
            <a:pPr marL="457200" lvl="0" indent="-425450" algn="l" rtl="0">
              <a:lnSpc>
                <a:spcPct val="100000"/>
              </a:lnSpc>
              <a:spcBef>
                <a:spcPts val="0"/>
              </a:spcBef>
              <a:spcAft>
                <a:spcPts val="0"/>
              </a:spcAft>
              <a:buSzPts val="3100"/>
              <a:buAutoNum type="arabicPeriod"/>
            </a:pPr>
            <a:r>
              <a:rPr lang="en-US" sz="3100"/>
              <a:t>Creation of Stateful Resources separate from the helm releases that make use of them.</a:t>
            </a:r>
            <a:endParaRPr sz="3100"/>
          </a:p>
          <a:p>
            <a:pPr marL="914400" lvl="1" indent="-425450" algn="l" rtl="0">
              <a:lnSpc>
                <a:spcPct val="100000"/>
              </a:lnSpc>
              <a:spcBef>
                <a:spcPts val="0"/>
              </a:spcBef>
              <a:spcAft>
                <a:spcPts val="0"/>
              </a:spcAft>
              <a:buSzPts val="3100"/>
              <a:buAutoNum type="alphaLcPeriod"/>
            </a:pPr>
            <a:r>
              <a:rPr lang="en-US" sz="3100"/>
              <a:t>Kafka</a:t>
            </a:r>
            <a:endParaRPr sz="3100"/>
          </a:p>
          <a:p>
            <a:pPr marL="914400" lvl="1" indent="-425450" algn="l" rtl="0">
              <a:lnSpc>
                <a:spcPct val="100000"/>
              </a:lnSpc>
              <a:spcBef>
                <a:spcPts val="0"/>
              </a:spcBef>
              <a:spcAft>
                <a:spcPts val="0"/>
              </a:spcAft>
              <a:buSzPts val="3100"/>
              <a:buAutoNum type="alphaLcPeriod"/>
            </a:pPr>
            <a:r>
              <a:rPr lang="en-US" sz="3100"/>
              <a:t>MySQL</a:t>
            </a:r>
            <a:endParaRPr sz="3100"/>
          </a:p>
          <a:p>
            <a:pPr marL="914400" lvl="1" indent="-425450" algn="l" rtl="0">
              <a:lnSpc>
                <a:spcPct val="100000"/>
              </a:lnSpc>
              <a:spcBef>
                <a:spcPts val="0"/>
              </a:spcBef>
              <a:spcAft>
                <a:spcPts val="0"/>
              </a:spcAft>
              <a:buSzPts val="3100"/>
              <a:buAutoNum type="alphaLcPeriod"/>
            </a:pPr>
            <a:r>
              <a:rPr lang="en-US" sz="3100"/>
              <a:t>MongoDB</a:t>
            </a:r>
            <a:endParaRPr sz="3100"/>
          </a:p>
          <a:p>
            <a:pPr marL="457200" lvl="0" indent="-425450" algn="l" rtl="0">
              <a:lnSpc>
                <a:spcPct val="100000"/>
              </a:lnSpc>
              <a:spcBef>
                <a:spcPts val="0"/>
              </a:spcBef>
              <a:spcAft>
                <a:spcPts val="0"/>
              </a:spcAft>
              <a:buSzPts val="3100"/>
              <a:buAutoNum type="arabicPeriod"/>
            </a:pPr>
            <a:r>
              <a:rPr lang="en-US" sz="3100"/>
              <a:t>Full removal of manual certificate and DNS provisioning, completed move to </a:t>
            </a:r>
            <a:endParaRPr sz="3100"/>
          </a:p>
          <a:p>
            <a:pPr marL="914400" lvl="1" indent="-425450" algn="l" rtl="0">
              <a:lnSpc>
                <a:spcPct val="100000"/>
              </a:lnSpc>
              <a:spcBef>
                <a:spcPts val="0"/>
              </a:spcBef>
              <a:spcAft>
                <a:spcPts val="0"/>
              </a:spcAft>
              <a:buSzPts val="3100"/>
              <a:buAutoNum type="alphaLcPeriod"/>
            </a:pPr>
            <a:r>
              <a:rPr lang="en-US" sz="3100"/>
              <a:t>External DNS</a:t>
            </a:r>
            <a:endParaRPr sz="3100"/>
          </a:p>
          <a:p>
            <a:pPr marL="914400" lvl="1" indent="-425450" algn="l" rtl="0">
              <a:lnSpc>
                <a:spcPct val="100000"/>
              </a:lnSpc>
              <a:spcBef>
                <a:spcPts val="0"/>
              </a:spcBef>
              <a:spcAft>
                <a:spcPts val="0"/>
              </a:spcAft>
              <a:buSzPts val="3100"/>
              <a:buAutoNum type="alphaLcPeriod"/>
            </a:pPr>
            <a:r>
              <a:rPr lang="en-US" sz="3100"/>
              <a:t>Cert Manager (using LetsEncrypt and Vault issuers)</a:t>
            </a:r>
            <a:endParaRPr sz="3100"/>
          </a:p>
          <a:p>
            <a:pPr marL="457200" lvl="0" indent="-425450" algn="l" rtl="0">
              <a:lnSpc>
                <a:spcPct val="100000"/>
              </a:lnSpc>
              <a:spcBef>
                <a:spcPts val="0"/>
              </a:spcBef>
              <a:spcAft>
                <a:spcPts val="0"/>
              </a:spcAft>
              <a:buSzPts val="3100"/>
              <a:buAutoNum type="arabicPeriod"/>
            </a:pPr>
            <a:r>
              <a:rPr lang="en-US" sz="3100"/>
              <a:t>Moved off of EFK to use Loki along with Grafana stack</a:t>
            </a:r>
            <a:endParaRPr sz="3100"/>
          </a:p>
          <a:p>
            <a:pPr marL="0" lvl="0" indent="0" algn="l" rtl="0">
              <a:lnSpc>
                <a:spcPct val="100000"/>
              </a:lnSpc>
              <a:spcBef>
                <a:spcPts val="0"/>
              </a:spcBef>
              <a:spcAft>
                <a:spcPts val="0"/>
              </a:spcAft>
              <a:buClr>
                <a:schemeClr val="dk1"/>
              </a:buClr>
              <a:buSzPts val="1100"/>
              <a:buFont typeface="Arial"/>
              <a:buNone/>
            </a:pPr>
            <a:endParaRPr sz="3100"/>
          </a:p>
          <a:p>
            <a:pPr marL="0" lvl="0" indent="0" algn="l" rtl="0">
              <a:lnSpc>
                <a:spcPct val="100000"/>
              </a:lnSpc>
              <a:spcBef>
                <a:spcPts val="0"/>
              </a:spcBef>
              <a:spcAft>
                <a:spcPts val="0"/>
              </a:spcAft>
              <a:buClr>
                <a:schemeClr val="dk1"/>
              </a:buClr>
              <a:buSzPts val="1100"/>
              <a:buFont typeface="Arial"/>
              <a:buNone/>
            </a:pPr>
            <a:r>
              <a:rPr lang="en-US" sz="3100" b="1"/>
              <a:t>Next Steps</a:t>
            </a:r>
            <a:endParaRPr sz="3100" b="1"/>
          </a:p>
          <a:p>
            <a:pPr marL="0" lvl="0" indent="0" algn="l" rtl="0">
              <a:lnSpc>
                <a:spcPct val="100000"/>
              </a:lnSpc>
              <a:spcBef>
                <a:spcPts val="0"/>
              </a:spcBef>
              <a:spcAft>
                <a:spcPts val="0"/>
              </a:spcAft>
              <a:buClr>
                <a:schemeClr val="dk1"/>
              </a:buClr>
              <a:buSzPts val="1100"/>
              <a:buFont typeface="Arial"/>
              <a:buNone/>
            </a:pPr>
            <a:endParaRPr sz="3100"/>
          </a:p>
          <a:p>
            <a:pPr marL="457200" lvl="0" indent="-425450" algn="l" rtl="0">
              <a:lnSpc>
                <a:spcPct val="100000"/>
              </a:lnSpc>
              <a:spcBef>
                <a:spcPts val="0"/>
              </a:spcBef>
              <a:spcAft>
                <a:spcPts val="0"/>
              </a:spcAft>
              <a:buSzPts val="3100"/>
              <a:buAutoNum type="arabicPeriod"/>
            </a:pPr>
            <a:r>
              <a:rPr lang="en-US" sz="3100"/>
              <a:t>Make cloud provider choice pluggable</a:t>
            </a:r>
            <a:endParaRPr sz="3100"/>
          </a:p>
          <a:p>
            <a:pPr marL="457200" lvl="0" indent="-425450" algn="l" rtl="0">
              <a:lnSpc>
                <a:spcPct val="100000"/>
              </a:lnSpc>
              <a:spcBef>
                <a:spcPts val="0"/>
              </a:spcBef>
              <a:spcAft>
                <a:spcPts val="0"/>
              </a:spcAft>
              <a:buSzPts val="3100"/>
              <a:buAutoNum type="arabicPeriod"/>
            </a:pPr>
            <a:r>
              <a:rPr lang="en-US" sz="3100"/>
              <a:t>Move from WSO2 ISKM to Keycloak</a:t>
            </a:r>
            <a:endParaRPr sz="3100"/>
          </a:p>
          <a:p>
            <a:pPr marL="457200" lvl="0" indent="-425450" algn="l" rtl="0">
              <a:lnSpc>
                <a:spcPct val="100000"/>
              </a:lnSpc>
              <a:spcBef>
                <a:spcPts val="0"/>
              </a:spcBef>
              <a:spcAft>
                <a:spcPts val="0"/>
              </a:spcAft>
              <a:buSzPts val="3100"/>
              <a:buAutoNum type="arabicPeriod"/>
            </a:pPr>
            <a:r>
              <a:rPr lang="en-US" sz="3100"/>
              <a:t>Move from WSO2 APIM to Ambassador</a:t>
            </a:r>
            <a:endParaRPr sz="3100"/>
          </a:p>
          <a:p>
            <a:pPr marL="457200" lvl="0" indent="-425450" algn="l" rtl="0">
              <a:lnSpc>
                <a:spcPct val="100000"/>
              </a:lnSpc>
              <a:spcBef>
                <a:spcPts val="0"/>
              </a:spcBef>
              <a:spcAft>
                <a:spcPts val="0"/>
              </a:spcAft>
              <a:buSzPts val="3100"/>
              <a:buAutoNum type="arabicPeriod"/>
            </a:pPr>
            <a:r>
              <a:rPr lang="en-US" sz="3100"/>
              <a:t>Convert ESP to make use of grafana stack</a:t>
            </a:r>
            <a:endParaRPr sz="3100"/>
          </a:p>
          <a:p>
            <a:pPr marL="0" lvl="0" indent="0" algn="l" rtl="0">
              <a:lnSpc>
                <a:spcPct val="200000"/>
              </a:lnSpc>
              <a:spcBef>
                <a:spcPts val="0"/>
              </a:spcBef>
              <a:spcAft>
                <a:spcPts val="0"/>
              </a:spcAft>
              <a:buNone/>
            </a:pPr>
            <a:endParaRPr sz="3600">
              <a:highlight>
                <a:schemeClr val="lt1"/>
              </a:highlight>
              <a:latin typeface="Open Sans"/>
              <a:ea typeface="Open Sans"/>
              <a:cs typeface="Open Sans"/>
              <a:sym typeface="Open Sans"/>
            </a:endParaRPr>
          </a:p>
        </p:txBody>
      </p:sp>
      <p:sp>
        <p:nvSpPr>
          <p:cNvPr id="211" name="Google Shape;211;p28"/>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1663917" y="3419477"/>
            <a:ext cx="13936800" cy="57054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US" sz="9600"/>
              <a:t>ML v14 &amp; related enhancements, fixes</a:t>
            </a:r>
            <a:endParaRPr sz="9600"/>
          </a:p>
        </p:txBody>
      </p:sp>
      <p:sp>
        <p:nvSpPr>
          <p:cNvPr id="218" name="Google Shape;218;p29"/>
          <p:cNvSpPr txBox="1">
            <a:spLocks noGrp="1"/>
          </p:cNvSpPr>
          <p:nvPr>
            <p:ph type="body" idx="1"/>
          </p:nvPr>
        </p:nvSpPr>
        <p:spPr>
          <a:xfrm>
            <a:off x="1663917" y="9178927"/>
            <a:ext cx="21033900" cy="3000300"/>
          </a:xfrm>
          <a:prstGeom prst="rect">
            <a:avLst/>
          </a:prstGeom>
        </p:spPr>
        <p:txBody>
          <a:bodyPr spcFirstLastPara="1" wrap="square" lIns="91425" tIns="45700" rIns="91425" bIns="45700" anchor="t" anchorCtr="0">
            <a:normAutofit/>
          </a:bodyPr>
          <a:lstStyle/>
          <a:p>
            <a:pPr marL="0" lvl="0" indent="0" algn="l" rtl="0">
              <a:spcBef>
                <a:spcPts val="2000"/>
              </a:spcBef>
              <a:spcAft>
                <a:spcPts val="0"/>
              </a:spcAft>
              <a:buNone/>
            </a:pPr>
            <a:endParaRPr/>
          </a:p>
        </p:txBody>
      </p:sp>
      <p:sp>
        <p:nvSpPr>
          <p:cNvPr id="219" name="Google Shape;219;p29"/>
          <p:cNvSpPr txBox="1">
            <a:spLocks noGrp="1"/>
          </p:cNvSpPr>
          <p:nvPr>
            <p:ph type="sldNum" idx="12"/>
          </p:nvPr>
        </p:nvSpPr>
        <p:spPr>
          <a:xfrm>
            <a:off x="17223444" y="12712701"/>
            <a:ext cx="5487000" cy="730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3"/>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6" name="Google Shape;96;p13"/>
          <p:cNvSpPr txBox="1"/>
          <p:nvPr/>
        </p:nvSpPr>
        <p:spPr>
          <a:xfrm>
            <a:off x="153400" y="13161900"/>
            <a:ext cx="21409200" cy="554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2400"/>
              <a:t>* Names listed in alphabetical order</a:t>
            </a:r>
            <a:endParaRPr sz="2400"/>
          </a:p>
        </p:txBody>
      </p:sp>
      <p:sp>
        <p:nvSpPr>
          <p:cNvPr id="97" name="Google Shape;97;p13"/>
          <p:cNvSpPr txBox="1"/>
          <p:nvPr/>
        </p:nvSpPr>
        <p:spPr>
          <a:xfrm>
            <a:off x="11878450" y="2551950"/>
            <a:ext cx="8404800" cy="8612100"/>
          </a:xfrm>
          <a:prstGeom prst="rect">
            <a:avLst/>
          </a:prstGeom>
          <a:noFill/>
          <a:ln>
            <a:noFill/>
          </a:ln>
        </p:spPr>
        <p:txBody>
          <a:bodyPr spcFirstLastPara="1" wrap="square" lIns="91425" tIns="91425" rIns="91425" bIns="91425" anchor="t" anchorCtr="0">
            <a:spAutoFit/>
          </a:bodyPr>
          <a:lstStyle/>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Aime Bukasa</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David Fry</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Georgi Logodazhki</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Godfrey Kutumela</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Jason Bruwer</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Kevin Leyow</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Lewis Daly</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Michael Wagener</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Miguel de Barros</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Miller Abel</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Paul Baker</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Pedro Barretto</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Sam Kummary</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Tom Daly</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Vijay Guthi</a:t>
            </a:r>
            <a:endParaRPr sz="3000">
              <a:solidFill>
                <a:schemeClr val="accent3"/>
              </a:solidFill>
            </a:endParaRPr>
          </a:p>
          <a:p>
            <a:pPr marL="457200" lvl="0" indent="-419100" algn="l" rtl="0">
              <a:lnSpc>
                <a:spcPct val="115000"/>
              </a:lnSpc>
              <a:spcBef>
                <a:spcPts val="0"/>
              </a:spcBef>
              <a:spcAft>
                <a:spcPts val="0"/>
              </a:spcAft>
              <a:buClr>
                <a:schemeClr val="accent3"/>
              </a:buClr>
              <a:buSzPts val="3000"/>
              <a:buChar char="●"/>
            </a:pPr>
            <a:r>
              <a:rPr lang="en-US" sz="3000">
                <a:solidFill>
                  <a:schemeClr val="accent3"/>
                </a:solidFill>
              </a:rPr>
              <a:t>Warren Carew</a:t>
            </a:r>
            <a:endParaRPr sz="3000">
              <a:solidFill>
                <a:schemeClr val="accent3"/>
              </a:solidFill>
            </a:endParaRPr>
          </a:p>
        </p:txBody>
      </p:sp>
      <p:sp>
        <p:nvSpPr>
          <p:cNvPr id="98" name="Google Shape;98;p13"/>
          <p:cNvSpPr txBox="1">
            <a:spLocks noGrp="1"/>
          </p:cNvSpPr>
          <p:nvPr>
            <p:ph type="title"/>
          </p:nvPr>
        </p:nvSpPr>
        <p:spPr>
          <a:xfrm>
            <a:off x="1555372" y="5351425"/>
            <a:ext cx="8869800" cy="265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7200"/>
              <a:buFont typeface="Arial"/>
              <a:buNone/>
            </a:pPr>
            <a:r>
              <a:rPr lang="en-US" sz="7200"/>
              <a:t>PI-18 </a:t>
            </a:r>
            <a:endParaRPr sz="7200"/>
          </a:p>
          <a:p>
            <a:pPr marL="0" lvl="0" indent="0" algn="l" rtl="0">
              <a:lnSpc>
                <a:spcPct val="90000"/>
              </a:lnSpc>
              <a:spcBef>
                <a:spcPts val="0"/>
              </a:spcBef>
              <a:spcAft>
                <a:spcPts val="0"/>
              </a:spcAft>
              <a:buClr>
                <a:schemeClr val="accent1"/>
              </a:buClr>
              <a:buSzPts val="7200"/>
              <a:buFont typeface="Arial"/>
              <a:buNone/>
            </a:pPr>
            <a:r>
              <a:rPr lang="en-US" sz="7200"/>
              <a:t>Contributors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0"/>
          <p:cNvSpPr txBox="1">
            <a:spLocks noGrp="1"/>
          </p:cNvSpPr>
          <p:nvPr>
            <p:ph type="title"/>
          </p:nvPr>
        </p:nvSpPr>
        <p:spPr>
          <a:xfrm>
            <a:off x="1663917" y="3419477"/>
            <a:ext cx="14645007" cy="570547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accent1"/>
              </a:buClr>
              <a:buSzPts val="12000"/>
              <a:buFont typeface="Arial"/>
              <a:buNone/>
            </a:pPr>
            <a:r>
              <a:rPr lang="en-US"/>
              <a:t>Thank you!</a:t>
            </a:r>
            <a:endParaRPr/>
          </a:p>
        </p:txBody>
      </p:sp>
      <p:sp>
        <p:nvSpPr>
          <p:cNvPr id="225" name="Google Shape;225;p30"/>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144E7C-4551-3C40-8FF2-6C5EB2286ED4}"/>
              </a:ext>
            </a:extLst>
          </p:cNvPr>
          <p:cNvSpPr>
            <a:spLocks noGrp="1"/>
          </p:cNvSpPr>
          <p:nvPr>
            <p:ph type="sldNum" sz="quarter" idx="4294967295"/>
          </p:nvPr>
        </p:nvSpPr>
        <p:spPr/>
        <p:txBody>
          <a:bodyPr/>
          <a:lstStyle/>
          <a:p>
            <a:pPr marL="0" marR="0" lvl="0" indent="0" algn="l" defTabSz="18288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1828800" rtl="0" eaLnBrk="1" fontAlgn="auto" latinLnBrk="0" hangingPunct="1">
                <a:lnSpc>
                  <a:spcPct val="100000"/>
                </a:lnSpc>
                <a:spcBef>
                  <a:spcPts val="0"/>
                </a:spcBef>
                <a:spcAft>
                  <a:spcPts val="0"/>
                </a:spcAft>
                <a:buClrTx/>
                <a:buSzTx/>
                <a:buFontTx/>
                <a:buNone/>
                <a:tabLst/>
                <a:defRPr/>
              </a:pPr>
              <a:t>21</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4" name="Title 3">
            <a:extLst>
              <a:ext uri="{FF2B5EF4-FFF2-40B4-BE49-F238E27FC236}">
                <a16:creationId xmlns:a16="http://schemas.microsoft.com/office/drawing/2014/main" id="{5EEFEAFD-AB44-BB4F-BCC0-D64103C1A81F}"/>
              </a:ext>
            </a:extLst>
          </p:cNvPr>
          <p:cNvSpPr>
            <a:spLocks noGrp="1"/>
          </p:cNvSpPr>
          <p:nvPr>
            <p:ph type="title"/>
          </p:nvPr>
        </p:nvSpPr>
        <p:spPr>
          <a:xfrm>
            <a:off x="3061737" y="524062"/>
            <a:ext cx="18440400" cy="1191284"/>
          </a:xfrm>
        </p:spPr>
        <p:txBody>
          <a:bodyPr/>
          <a:lstStyle/>
          <a:p>
            <a:r>
              <a:rPr lang="en-US" sz="5600">
                <a:solidFill>
                  <a:srgbClr val="61E7F1"/>
                </a:solidFill>
                <a:ea typeface="Arial Hebrew" charset="-79"/>
                <a:cs typeface="Arial Hebrew" charset="-79"/>
                <a:sym typeface="Ubuntu"/>
              </a:rPr>
              <a:t>ML OSS: (Helm) Release Mechanism</a:t>
            </a:r>
            <a:endParaRPr lang="en-US" sz="5600">
              <a:solidFill>
                <a:srgbClr val="61E7F1"/>
              </a:solidFill>
            </a:endParaRPr>
          </a:p>
        </p:txBody>
      </p:sp>
      <p:grpSp>
        <p:nvGrpSpPr>
          <p:cNvPr id="232" name="Timeline" title="Timeline">
            <a:extLst>
              <a:ext uri="{FF2B5EF4-FFF2-40B4-BE49-F238E27FC236}">
                <a16:creationId xmlns:a16="http://schemas.microsoft.com/office/drawing/2014/main" id="{00C1EA91-27AC-E349-A795-C8EF3B4FC35C}"/>
              </a:ext>
            </a:extLst>
          </p:cNvPr>
          <p:cNvGrpSpPr/>
          <p:nvPr/>
        </p:nvGrpSpPr>
        <p:grpSpPr>
          <a:xfrm>
            <a:off x="837610" y="6692531"/>
            <a:ext cx="22429330" cy="330942"/>
            <a:chOff x="418011" y="3346265"/>
            <a:chExt cx="11214665" cy="165471"/>
          </a:xfrm>
        </p:grpSpPr>
        <p:cxnSp>
          <p:nvCxnSpPr>
            <p:cNvPr id="233" name="Straight Arrow Connector 232">
              <a:extLst>
                <a:ext uri="{FF2B5EF4-FFF2-40B4-BE49-F238E27FC236}">
                  <a16:creationId xmlns:a16="http://schemas.microsoft.com/office/drawing/2014/main" id="{905443BB-AB22-5D43-8BBA-83F01BE48E65}"/>
                </a:ext>
              </a:extLst>
            </p:cNvPr>
            <p:cNvCxnSpPr>
              <a:cxnSpLocks/>
            </p:cNvCxnSpPr>
            <p:nvPr/>
          </p:nvCxnSpPr>
          <p:spPr>
            <a:xfrm>
              <a:off x="418011" y="3429000"/>
              <a:ext cx="11214665" cy="0"/>
            </a:xfrm>
            <a:prstGeom prst="straightConnector1">
              <a:avLst/>
            </a:prstGeom>
            <a:ln>
              <a:solidFill>
                <a:srgbClr val="61E7F1"/>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E81F324-D3BB-2C47-A00D-88B2A5FB98DA}"/>
                </a:ext>
              </a:extLst>
            </p:cNvPr>
            <p:cNvCxnSpPr>
              <a:cxnSpLocks/>
            </p:cNvCxnSpPr>
            <p:nvPr/>
          </p:nvCxnSpPr>
          <p:spPr>
            <a:xfrm>
              <a:off x="1067476"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C7890615-491D-0B42-A351-CAB29A224441}"/>
                </a:ext>
              </a:extLst>
            </p:cNvPr>
            <p:cNvCxnSpPr>
              <a:cxnSpLocks/>
            </p:cNvCxnSpPr>
            <p:nvPr/>
          </p:nvCxnSpPr>
          <p:spPr>
            <a:xfrm>
              <a:off x="1714868"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C5F3747-D77B-5444-80BF-E937A1BBA653}"/>
                </a:ext>
              </a:extLst>
            </p:cNvPr>
            <p:cNvCxnSpPr>
              <a:cxnSpLocks/>
            </p:cNvCxnSpPr>
            <p:nvPr/>
          </p:nvCxnSpPr>
          <p:spPr>
            <a:xfrm>
              <a:off x="2362260"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B8FDC17E-3C6E-E04C-9197-898F4005C183}"/>
                </a:ext>
              </a:extLst>
            </p:cNvPr>
            <p:cNvCxnSpPr>
              <a:cxnSpLocks/>
            </p:cNvCxnSpPr>
            <p:nvPr/>
          </p:nvCxnSpPr>
          <p:spPr>
            <a:xfrm>
              <a:off x="3009652"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60E7190-E123-AB41-A48F-6F53AB417BEC}"/>
                </a:ext>
              </a:extLst>
            </p:cNvPr>
            <p:cNvCxnSpPr>
              <a:cxnSpLocks/>
            </p:cNvCxnSpPr>
            <p:nvPr/>
          </p:nvCxnSpPr>
          <p:spPr>
            <a:xfrm>
              <a:off x="3657044"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98570D86-2B28-AE48-A82E-D0DF3DEDE487}"/>
                </a:ext>
              </a:extLst>
            </p:cNvPr>
            <p:cNvCxnSpPr>
              <a:cxnSpLocks/>
            </p:cNvCxnSpPr>
            <p:nvPr/>
          </p:nvCxnSpPr>
          <p:spPr>
            <a:xfrm>
              <a:off x="4304436"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4642E347-EDDC-0947-8FAD-943B99D4D1DD}"/>
                </a:ext>
              </a:extLst>
            </p:cNvPr>
            <p:cNvCxnSpPr>
              <a:cxnSpLocks/>
            </p:cNvCxnSpPr>
            <p:nvPr/>
          </p:nvCxnSpPr>
          <p:spPr>
            <a:xfrm>
              <a:off x="4951828"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04F240DF-1BD2-584A-B9B1-BAFE8CC77E1B}"/>
                </a:ext>
              </a:extLst>
            </p:cNvPr>
            <p:cNvCxnSpPr>
              <a:cxnSpLocks/>
            </p:cNvCxnSpPr>
            <p:nvPr/>
          </p:nvCxnSpPr>
          <p:spPr>
            <a:xfrm>
              <a:off x="5599220"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7C164EE-4A62-1841-B030-DBD1B436AED1}"/>
                </a:ext>
              </a:extLst>
            </p:cNvPr>
            <p:cNvCxnSpPr>
              <a:cxnSpLocks/>
            </p:cNvCxnSpPr>
            <p:nvPr/>
          </p:nvCxnSpPr>
          <p:spPr>
            <a:xfrm>
              <a:off x="6246612"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EE09D18-4514-F348-992D-D60F0EE4E5C9}"/>
                </a:ext>
              </a:extLst>
            </p:cNvPr>
            <p:cNvCxnSpPr>
              <a:cxnSpLocks/>
            </p:cNvCxnSpPr>
            <p:nvPr/>
          </p:nvCxnSpPr>
          <p:spPr>
            <a:xfrm>
              <a:off x="6894004"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09CE340E-CCB8-5D4E-B6FA-51DF2287C53C}"/>
                </a:ext>
              </a:extLst>
            </p:cNvPr>
            <p:cNvCxnSpPr>
              <a:cxnSpLocks/>
            </p:cNvCxnSpPr>
            <p:nvPr/>
          </p:nvCxnSpPr>
          <p:spPr>
            <a:xfrm>
              <a:off x="7541396"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B8D8830-1D07-174D-A060-F48C0512E08F}"/>
                </a:ext>
              </a:extLst>
            </p:cNvPr>
            <p:cNvCxnSpPr>
              <a:cxnSpLocks/>
            </p:cNvCxnSpPr>
            <p:nvPr/>
          </p:nvCxnSpPr>
          <p:spPr>
            <a:xfrm>
              <a:off x="8188788"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B6FBA5DC-A0F0-B242-90CE-8F1B9A67C656}"/>
                </a:ext>
              </a:extLst>
            </p:cNvPr>
            <p:cNvCxnSpPr>
              <a:cxnSpLocks/>
            </p:cNvCxnSpPr>
            <p:nvPr/>
          </p:nvCxnSpPr>
          <p:spPr>
            <a:xfrm>
              <a:off x="8836180"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43C1704-2B6C-C344-95A5-BFE003AC6366}"/>
                </a:ext>
              </a:extLst>
            </p:cNvPr>
            <p:cNvCxnSpPr>
              <a:cxnSpLocks/>
            </p:cNvCxnSpPr>
            <p:nvPr/>
          </p:nvCxnSpPr>
          <p:spPr>
            <a:xfrm>
              <a:off x="9483572"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945970CD-FBC1-A34B-9460-D4846B14BD72}"/>
                </a:ext>
              </a:extLst>
            </p:cNvPr>
            <p:cNvCxnSpPr>
              <a:cxnSpLocks/>
            </p:cNvCxnSpPr>
            <p:nvPr/>
          </p:nvCxnSpPr>
          <p:spPr>
            <a:xfrm>
              <a:off x="10130964"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0640487F-1361-A94A-A985-69360019520D}"/>
                </a:ext>
              </a:extLst>
            </p:cNvPr>
            <p:cNvCxnSpPr>
              <a:cxnSpLocks/>
            </p:cNvCxnSpPr>
            <p:nvPr/>
          </p:nvCxnSpPr>
          <p:spPr>
            <a:xfrm>
              <a:off x="10778356" y="3346265"/>
              <a:ext cx="0" cy="165471"/>
            </a:xfrm>
            <a:prstGeom prst="line">
              <a:avLst/>
            </a:prstGeom>
            <a:ln cmpd="sng">
              <a:solidFill>
                <a:srgbClr val="61E7F1"/>
              </a:solidFill>
              <a:prstDash val="sysDash"/>
              <a:headEnd type="none" w="sm" len="sm"/>
              <a:tailEnd type="none" w="sm" len="sm"/>
            </a:ln>
          </p:spPr>
          <p:style>
            <a:lnRef idx="1">
              <a:schemeClr val="accent1"/>
            </a:lnRef>
            <a:fillRef idx="0">
              <a:schemeClr val="accent1"/>
            </a:fillRef>
            <a:effectRef idx="0">
              <a:schemeClr val="accent1"/>
            </a:effectRef>
            <a:fontRef idx="minor">
              <a:schemeClr val="tx1"/>
            </a:fontRef>
          </p:style>
        </p:cxnSp>
      </p:grpSp>
      <p:sp>
        <p:nvSpPr>
          <p:cNvPr id="250" name="Arrow: U-Turn Milestone 1" title="Timeline Arrow">
            <a:extLst>
              <a:ext uri="{FF2B5EF4-FFF2-40B4-BE49-F238E27FC236}">
                <a16:creationId xmlns:a16="http://schemas.microsoft.com/office/drawing/2014/main" id="{C516F446-8914-5E4D-9CD3-639194574377}"/>
              </a:ext>
            </a:extLst>
          </p:cNvPr>
          <p:cNvSpPr/>
          <p:nvPr/>
        </p:nvSpPr>
        <p:spPr>
          <a:xfrm>
            <a:off x="837609" y="5556067"/>
            <a:ext cx="4136028" cy="1301934"/>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251" name="Duration 1" title="Duration Text">
            <a:extLst>
              <a:ext uri="{FF2B5EF4-FFF2-40B4-BE49-F238E27FC236}">
                <a16:creationId xmlns:a16="http://schemas.microsoft.com/office/drawing/2014/main" id="{371E671D-0F0A-1F43-A843-CA134728A5C4}"/>
              </a:ext>
            </a:extLst>
          </p:cNvPr>
          <p:cNvSpPr txBox="1"/>
          <p:nvPr/>
        </p:nvSpPr>
        <p:spPr>
          <a:xfrm>
            <a:off x="1478913" y="5137869"/>
            <a:ext cx="2853420" cy="30777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white"/>
                </a:solidFill>
                <a:effectLst/>
                <a:uLnTx/>
                <a:uFillTx/>
                <a:latin typeface="Trebuchet MS" panose="020B0603020202020204"/>
                <a:ea typeface="+mn-ea"/>
                <a:cs typeface="+mn-cs"/>
              </a:rPr>
              <a:t>PI Planning</a:t>
            </a:r>
          </a:p>
        </p:txBody>
      </p:sp>
      <p:cxnSp>
        <p:nvCxnSpPr>
          <p:cNvPr id="252" name="Connector Milestone 1" title="Connecter Line">
            <a:extLst>
              <a:ext uri="{FF2B5EF4-FFF2-40B4-BE49-F238E27FC236}">
                <a16:creationId xmlns:a16="http://schemas.microsoft.com/office/drawing/2014/main" id="{5E733224-E35D-124D-9D02-AB733C5135B8}"/>
              </a:ext>
            </a:extLst>
          </p:cNvPr>
          <p:cNvCxnSpPr>
            <a:cxnSpLocks/>
          </p:cNvCxnSpPr>
          <p:nvPr/>
        </p:nvCxnSpPr>
        <p:spPr>
          <a:xfrm flipH="1">
            <a:off x="2905626" y="4248510"/>
            <a:ext cx="2" cy="723888"/>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53" name="Text Milestone 1" title="Item Text">
            <a:extLst>
              <a:ext uri="{FF2B5EF4-FFF2-40B4-BE49-F238E27FC236}">
                <a16:creationId xmlns:a16="http://schemas.microsoft.com/office/drawing/2014/main" id="{B3EBA745-43F8-8A43-A7DD-2E00BE48082D}"/>
              </a:ext>
            </a:extLst>
          </p:cNvPr>
          <p:cNvGrpSpPr/>
          <p:nvPr/>
        </p:nvGrpSpPr>
        <p:grpSpPr>
          <a:xfrm>
            <a:off x="1137783" y="2541083"/>
            <a:ext cx="3535680" cy="1447910"/>
            <a:chOff x="568098" y="1270541"/>
            <a:chExt cx="1767840" cy="723955"/>
          </a:xfrm>
        </p:grpSpPr>
        <p:sp>
          <p:nvSpPr>
            <p:cNvPr id="254" name="TextBox 253">
              <a:extLst>
                <a:ext uri="{FF2B5EF4-FFF2-40B4-BE49-F238E27FC236}">
                  <a16:creationId xmlns:a16="http://schemas.microsoft.com/office/drawing/2014/main" id="{26D30526-229B-7F44-A807-ED37D64CFB7F}"/>
                </a:ext>
              </a:extLst>
            </p:cNvPr>
            <p:cNvSpPr txBox="1"/>
            <p:nvPr/>
          </p:nvSpPr>
          <p:spPr>
            <a:xfrm>
              <a:off x="568098" y="1270541"/>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Feature</a:t>
              </a:r>
            </a:p>
          </p:txBody>
        </p:sp>
        <p:sp>
          <p:nvSpPr>
            <p:cNvPr id="255" name="TextBox 254">
              <a:extLst>
                <a:ext uri="{FF2B5EF4-FFF2-40B4-BE49-F238E27FC236}">
                  <a16:creationId xmlns:a16="http://schemas.microsoft.com/office/drawing/2014/main" id="{7C88EB7B-5474-9349-9058-EED390AE46E9}"/>
                </a:ext>
              </a:extLst>
            </p:cNvPr>
            <p:cNvSpPr txBox="1"/>
            <p:nvPr/>
          </p:nvSpPr>
          <p:spPr>
            <a:xfrm>
              <a:off x="568098" y="1578997"/>
              <a:ext cx="1767840" cy="4154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A feature or high level topic is identified during Program Increment(PI) planning</a:t>
              </a:r>
            </a:p>
          </p:txBody>
        </p:sp>
      </p:grpSp>
      <p:sp>
        <p:nvSpPr>
          <p:cNvPr id="258" name="Duration 2" title="Duration Text">
            <a:extLst>
              <a:ext uri="{FF2B5EF4-FFF2-40B4-BE49-F238E27FC236}">
                <a16:creationId xmlns:a16="http://schemas.microsoft.com/office/drawing/2014/main" id="{A937C55C-4AED-2B41-85E8-8841E0DCDF12}"/>
              </a:ext>
            </a:extLst>
          </p:cNvPr>
          <p:cNvSpPr txBox="1"/>
          <p:nvPr/>
        </p:nvSpPr>
        <p:spPr>
          <a:xfrm>
            <a:off x="4750758" y="8276353"/>
            <a:ext cx="2544802" cy="30777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white"/>
                </a:solidFill>
                <a:effectLst/>
                <a:uLnTx/>
                <a:uFillTx/>
                <a:latin typeface="Trebuchet MS" panose="020B0603020202020204"/>
                <a:ea typeface="+mn-ea"/>
                <a:cs typeface="+mn-cs"/>
              </a:rPr>
              <a:t>PI/Sprint</a:t>
            </a:r>
          </a:p>
        </p:txBody>
      </p:sp>
      <p:cxnSp>
        <p:nvCxnSpPr>
          <p:cNvPr id="259" name="Connector Milestone 1" title="Connecter Line">
            <a:extLst>
              <a:ext uri="{FF2B5EF4-FFF2-40B4-BE49-F238E27FC236}">
                <a16:creationId xmlns:a16="http://schemas.microsoft.com/office/drawing/2014/main" id="{2468BE49-056A-F34B-92F9-8F887E08B7C1}"/>
              </a:ext>
            </a:extLst>
          </p:cNvPr>
          <p:cNvCxnSpPr>
            <a:cxnSpLocks/>
          </p:cNvCxnSpPr>
          <p:nvPr/>
        </p:nvCxnSpPr>
        <p:spPr>
          <a:xfrm flipH="1">
            <a:off x="6023158" y="8844900"/>
            <a:ext cx="2" cy="723888"/>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60" name="Text Milestone 2" title="Item Text">
            <a:extLst>
              <a:ext uri="{FF2B5EF4-FFF2-40B4-BE49-F238E27FC236}">
                <a16:creationId xmlns:a16="http://schemas.microsoft.com/office/drawing/2014/main" id="{FB38BDC7-8AC1-5745-873B-3A3A512BC218}"/>
              </a:ext>
            </a:extLst>
          </p:cNvPr>
          <p:cNvGrpSpPr/>
          <p:nvPr/>
        </p:nvGrpSpPr>
        <p:grpSpPr>
          <a:xfrm>
            <a:off x="4257811" y="9861549"/>
            <a:ext cx="3535680" cy="1724908"/>
            <a:chOff x="2128112" y="4930774"/>
            <a:chExt cx="1767840" cy="862454"/>
          </a:xfrm>
        </p:grpSpPr>
        <p:sp>
          <p:nvSpPr>
            <p:cNvPr id="261" name="TextBox 260">
              <a:extLst>
                <a:ext uri="{FF2B5EF4-FFF2-40B4-BE49-F238E27FC236}">
                  <a16:creationId xmlns:a16="http://schemas.microsoft.com/office/drawing/2014/main" id="{DCEAB8EC-068D-4F43-A701-258FA23B9B29}"/>
                </a:ext>
              </a:extLst>
            </p:cNvPr>
            <p:cNvSpPr txBox="1"/>
            <p:nvPr/>
          </p:nvSpPr>
          <p:spPr>
            <a:xfrm>
              <a:off x="2128112" y="4930774"/>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Epics, Stories</a:t>
              </a:r>
            </a:p>
          </p:txBody>
        </p:sp>
        <p:sp>
          <p:nvSpPr>
            <p:cNvPr id="262" name="TextBox 261">
              <a:extLst>
                <a:ext uri="{FF2B5EF4-FFF2-40B4-BE49-F238E27FC236}">
                  <a16:creationId xmlns:a16="http://schemas.microsoft.com/office/drawing/2014/main" id="{521D9AB4-B6D7-D444-A9F3-BB0CF84BF08D}"/>
                </a:ext>
              </a:extLst>
            </p:cNvPr>
            <p:cNvSpPr txBox="1"/>
            <p:nvPr/>
          </p:nvSpPr>
          <p:spPr>
            <a:xfrm>
              <a:off x="2242528" y="5239230"/>
              <a:ext cx="1522178" cy="553998"/>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Based on Objectives of a PI, Epics and Stories based on features are accepted at PI/Sprint level</a:t>
              </a:r>
            </a:p>
          </p:txBody>
        </p:sp>
      </p:grpSp>
      <p:sp>
        <p:nvSpPr>
          <p:cNvPr id="264" name="Arrow: U-Turn Milestone 3" title="Timeline Arrow">
            <a:extLst>
              <a:ext uri="{FF2B5EF4-FFF2-40B4-BE49-F238E27FC236}">
                <a16:creationId xmlns:a16="http://schemas.microsoft.com/office/drawing/2014/main" id="{6CE806F2-4578-2D47-BEED-D752D5574E42}"/>
              </a:ext>
            </a:extLst>
          </p:cNvPr>
          <p:cNvSpPr/>
          <p:nvPr/>
        </p:nvSpPr>
        <p:spPr>
          <a:xfrm>
            <a:off x="7067840" y="4387856"/>
            <a:ext cx="1786606" cy="2470140"/>
          </a:xfrm>
          <a:prstGeom prst="uturnArrow">
            <a:avLst>
              <a:gd name="adj1" fmla="val 27292"/>
              <a:gd name="adj2" fmla="val 13691"/>
              <a:gd name="adj3" fmla="val 20519"/>
              <a:gd name="adj4" fmla="val 52602"/>
              <a:gd name="adj5" fmla="val 9683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268" name="Text Milestone 3" title="Item Text">
            <a:extLst>
              <a:ext uri="{FF2B5EF4-FFF2-40B4-BE49-F238E27FC236}">
                <a16:creationId xmlns:a16="http://schemas.microsoft.com/office/drawing/2014/main" id="{C1489C79-FE64-1042-B499-FBA2ED952E01}"/>
              </a:ext>
            </a:extLst>
          </p:cNvPr>
          <p:cNvGrpSpPr/>
          <p:nvPr/>
        </p:nvGrpSpPr>
        <p:grpSpPr>
          <a:xfrm>
            <a:off x="6191763" y="2541082"/>
            <a:ext cx="3535680" cy="1170910"/>
            <a:chOff x="3095088" y="1270541"/>
            <a:chExt cx="1767840" cy="585455"/>
          </a:xfrm>
        </p:grpSpPr>
        <p:sp>
          <p:nvSpPr>
            <p:cNvPr id="269" name="TextBox 268">
              <a:extLst>
                <a:ext uri="{FF2B5EF4-FFF2-40B4-BE49-F238E27FC236}">
                  <a16:creationId xmlns:a16="http://schemas.microsoft.com/office/drawing/2014/main" id="{17D9B280-E404-6746-8865-3174881DC052}"/>
                </a:ext>
              </a:extLst>
            </p:cNvPr>
            <p:cNvSpPr txBox="1"/>
            <p:nvPr/>
          </p:nvSpPr>
          <p:spPr>
            <a:xfrm>
              <a:off x="3095088" y="1270541"/>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Refining</a:t>
              </a:r>
            </a:p>
          </p:txBody>
        </p:sp>
        <p:sp>
          <p:nvSpPr>
            <p:cNvPr id="270" name="TextBox 269">
              <a:extLst>
                <a:ext uri="{FF2B5EF4-FFF2-40B4-BE49-F238E27FC236}">
                  <a16:creationId xmlns:a16="http://schemas.microsoft.com/office/drawing/2014/main" id="{A23E5F43-4760-1948-B92C-6509CD186F43}"/>
                </a:ext>
              </a:extLst>
            </p:cNvPr>
            <p:cNvSpPr txBox="1"/>
            <p:nvPr/>
          </p:nvSpPr>
          <p:spPr>
            <a:xfrm>
              <a:off x="3095088" y="1578997"/>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Stories are refined and Acceptance Criteria finalized</a:t>
              </a:r>
            </a:p>
          </p:txBody>
        </p:sp>
      </p:grpSp>
      <p:sp>
        <p:nvSpPr>
          <p:cNvPr id="272" name="Arrow: U-Turn Milestone 4" title="Timeline Arrow">
            <a:extLst>
              <a:ext uri="{FF2B5EF4-FFF2-40B4-BE49-F238E27FC236}">
                <a16:creationId xmlns:a16="http://schemas.microsoft.com/office/drawing/2014/main" id="{7BBE84FA-2A39-6148-8937-D6F637D2D294}"/>
              </a:ext>
            </a:extLst>
          </p:cNvPr>
          <p:cNvSpPr/>
          <p:nvPr/>
        </p:nvSpPr>
        <p:spPr>
          <a:xfrm flipV="1">
            <a:off x="8369672" y="6857992"/>
            <a:ext cx="1786606" cy="2470140"/>
          </a:xfrm>
          <a:prstGeom prst="uturnArrow">
            <a:avLst>
              <a:gd name="adj1" fmla="val 27292"/>
              <a:gd name="adj2" fmla="val 13691"/>
              <a:gd name="adj3" fmla="val 20519"/>
              <a:gd name="adj4" fmla="val 52602"/>
              <a:gd name="adj5" fmla="val 96832"/>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273" name="Milestone Graphic" title="Milestone Graphic">
            <a:extLst>
              <a:ext uri="{FF2B5EF4-FFF2-40B4-BE49-F238E27FC236}">
                <a16:creationId xmlns:a16="http://schemas.microsoft.com/office/drawing/2014/main" id="{69F0CDFF-C7C8-F143-BDB1-D16DBD951DAE}"/>
              </a:ext>
            </a:extLst>
          </p:cNvPr>
          <p:cNvGrpSpPr/>
          <p:nvPr/>
        </p:nvGrpSpPr>
        <p:grpSpPr>
          <a:xfrm>
            <a:off x="8798158" y="8594587"/>
            <a:ext cx="929634" cy="929634"/>
            <a:chOff x="4398285" y="4297293"/>
            <a:chExt cx="464817" cy="464817"/>
          </a:xfrm>
        </p:grpSpPr>
        <p:sp>
          <p:nvSpPr>
            <p:cNvPr id="274" name="Oval 273" title="Circle Background">
              <a:extLst>
                <a:ext uri="{FF2B5EF4-FFF2-40B4-BE49-F238E27FC236}">
                  <a16:creationId xmlns:a16="http://schemas.microsoft.com/office/drawing/2014/main" id="{C2EC678A-75ED-D647-B8D5-B053245FE6A5}"/>
                </a:ext>
              </a:extLst>
            </p:cNvPr>
            <p:cNvSpPr/>
            <p:nvPr/>
          </p:nvSpPr>
          <p:spPr>
            <a:xfrm>
              <a:off x="4398285" y="4297293"/>
              <a:ext cx="464817" cy="464817"/>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pic>
          <p:nvPicPr>
            <p:cNvPr id="275" name="Graphic 274" title="Milestone Icon">
              <a:extLst>
                <a:ext uri="{FF2B5EF4-FFF2-40B4-BE49-F238E27FC236}">
                  <a16:creationId xmlns:a16="http://schemas.microsoft.com/office/drawing/2014/main" id="{0913C1DF-F127-8043-B4BA-F4992FDC4A4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531991" y="4382052"/>
              <a:ext cx="235505" cy="315487"/>
            </a:xfrm>
            <a:prstGeom prst="rect">
              <a:avLst/>
            </a:prstGeom>
          </p:spPr>
        </p:pic>
      </p:grpSp>
      <p:grpSp>
        <p:nvGrpSpPr>
          <p:cNvPr id="276" name="Text Milestone 4" title="Item Text">
            <a:extLst>
              <a:ext uri="{FF2B5EF4-FFF2-40B4-BE49-F238E27FC236}">
                <a16:creationId xmlns:a16="http://schemas.microsoft.com/office/drawing/2014/main" id="{A7D266A7-ECC2-3248-8C4D-5B219C79CDD1}"/>
              </a:ext>
            </a:extLst>
          </p:cNvPr>
          <p:cNvGrpSpPr/>
          <p:nvPr/>
        </p:nvGrpSpPr>
        <p:grpSpPr>
          <a:xfrm>
            <a:off x="7659355" y="10981417"/>
            <a:ext cx="3535680" cy="1492718"/>
            <a:chOff x="3843276" y="4918604"/>
            <a:chExt cx="1767840" cy="746359"/>
          </a:xfrm>
        </p:grpSpPr>
        <p:sp>
          <p:nvSpPr>
            <p:cNvPr id="277" name="TextBox 276">
              <a:extLst>
                <a:ext uri="{FF2B5EF4-FFF2-40B4-BE49-F238E27FC236}">
                  <a16:creationId xmlns:a16="http://schemas.microsoft.com/office/drawing/2014/main" id="{9C547622-734B-AE4A-82B5-4A6C3FBB6B15}"/>
                </a:ext>
              </a:extLst>
            </p:cNvPr>
            <p:cNvSpPr txBox="1"/>
            <p:nvPr/>
          </p:nvSpPr>
          <p:spPr>
            <a:xfrm>
              <a:off x="3843276" y="4918604"/>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Sprint Planning</a:t>
              </a:r>
            </a:p>
          </p:txBody>
        </p:sp>
        <p:sp>
          <p:nvSpPr>
            <p:cNvPr id="278" name="TextBox 277">
              <a:extLst>
                <a:ext uri="{FF2B5EF4-FFF2-40B4-BE49-F238E27FC236}">
                  <a16:creationId xmlns:a16="http://schemas.microsoft.com/office/drawing/2014/main" id="{7B6A6EA2-00FF-4641-BFF1-3D38AFE4EA7D}"/>
                </a:ext>
              </a:extLst>
            </p:cNvPr>
            <p:cNvSpPr txBox="1"/>
            <p:nvPr/>
          </p:nvSpPr>
          <p:spPr>
            <a:xfrm>
              <a:off x="4082142" y="5249464"/>
              <a:ext cx="1280823" cy="4154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Stories are prioritized and added to specific Sprint Milestones</a:t>
              </a:r>
            </a:p>
          </p:txBody>
        </p:sp>
      </p:grpSp>
      <p:sp>
        <p:nvSpPr>
          <p:cNvPr id="280" name="Arrow: U-Turn Milestone 5" title="Timeline Arrow">
            <a:extLst>
              <a:ext uri="{FF2B5EF4-FFF2-40B4-BE49-F238E27FC236}">
                <a16:creationId xmlns:a16="http://schemas.microsoft.com/office/drawing/2014/main" id="{EB561C9C-E5DC-A64D-8EB3-ADFF318D3D45}"/>
              </a:ext>
            </a:extLst>
          </p:cNvPr>
          <p:cNvSpPr/>
          <p:nvPr/>
        </p:nvSpPr>
        <p:spPr>
          <a:xfrm>
            <a:off x="9653875" y="5556067"/>
            <a:ext cx="5682964" cy="1301934"/>
          </a:xfrm>
          <a:prstGeom prst="uturnArrow">
            <a:avLst>
              <a:gd name="adj1" fmla="val 37244"/>
              <a:gd name="adj2" fmla="val 18622"/>
              <a:gd name="adj3" fmla="val 20252"/>
              <a:gd name="adj4" fmla="val 52602"/>
              <a:gd name="adj5" fmla="val 96832"/>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281" name="Duration 5" title="Duration Text">
            <a:extLst>
              <a:ext uri="{FF2B5EF4-FFF2-40B4-BE49-F238E27FC236}">
                <a16:creationId xmlns:a16="http://schemas.microsoft.com/office/drawing/2014/main" id="{8102CA7C-E747-4849-ABA8-50D6ACF82349}"/>
              </a:ext>
            </a:extLst>
          </p:cNvPr>
          <p:cNvSpPr txBox="1"/>
          <p:nvPr/>
        </p:nvSpPr>
        <p:spPr>
          <a:xfrm>
            <a:off x="11222958" y="5137869"/>
            <a:ext cx="2544802" cy="30777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white"/>
                </a:solidFill>
                <a:effectLst/>
                <a:uLnTx/>
                <a:uFillTx/>
                <a:latin typeface="Trebuchet MS" panose="020B0603020202020204"/>
                <a:ea typeface="+mn-ea"/>
                <a:cs typeface="+mn-cs"/>
              </a:rPr>
              <a:t>Sprint</a:t>
            </a:r>
          </a:p>
        </p:txBody>
      </p:sp>
      <p:cxnSp>
        <p:nvCxnSpPr>
          <p:cNvPr id="282" name="Connector Milestone 1" title="Connecter Line">
            <a:extLst>
              <a:ext uri="{FF2B5EF4-FFF2-40B4-BE49-F238E27FC236}">
                <a16:creationId xmlns:a16="http://schemas.microsoft.com/office/drawing/2014/main" id="{C8E78DBE-877B-4040-A0ED-BF8AC46902C1}"/>
              </a:ext>
            </a:extLst>
          </p:cNvPr>
          <p:cNvCxnSpPr>
            <a:cxnSpLocks/>
          </p:cNvCxnSpPr>
          <p:nvPr/>
        </p:nvCxnSpPr>
        <p:spPr>
          <a:xfrm flipH="1">
            <a:off x="12494810" y="4248510"/>
            <a:ext cx="2" cy="723888"/>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283" name="Text Milestone 5" title="Item Text">
            <a:extLst>
              <a:ext uri="{FF2B5EF4-FFF2-40B4-BE49-F238E27FC236}">
                <a16:creationId xmlns:a16="http://schemas.microsoft.com/office/drawing/2014/main" id="{0978115D-8323-DC4E-AB31-90818517C21A}"/>
              </a:ext>
            </a:extLst>
          </p:cNvPr>
          <p:cNvGrpSpPr/>
          <p:nvPr/>
        </p:nvGrpSpPr>
        <p:grpSpPr>
          <a:xfrm>
            <a:off x="10727517" y="2541083"/>
            <a:ext cx="3535680" cy="1170910"/>
            <a:chOff x="5362965" y="1270541"/>
            <a:chExt cx="1767840" cy="585455"/>
          </a:xfrm>
        </p:grpSpPr>
        <p:sp>
          <p:nvSpPr>
            <p:cNvPr id="284" name="TextBox 283">
              <a:extLst>
                <a:ext uri="{FF2B5EF4-FFF2-40B4-BE49-F238E27FC236}">
                  <a16:creationId xmlns:a16="http://schemas.microsoft.com/office/drawing/2014/main" id="{D01B62AB-A03C-7C47-95AA-334306952C94}"/>
                </a:ext>
              </a:extLst>
            </p:cNvPr>
            <p:cNvSpPr txBox="1"/>
            <p:nvPr/>
          </p:nvSpPr>
          <p:spPr>
            <a:xfrm>
              <a:off x="5362965" y="1270541"/>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Implementation</a:t>
              </a:r>
            </a:p>
          </p:txBody>
        </p:sp>
        <p:sp>
          <p:nvSpPr>
            <p:cNvPr id="285" name="TextBox 284">
              <a:extLst>
                <a:ext uri="{FF2B5EF4-FFF2-40B4-BE49-F238E27FC236}">
                  <a16:creationId xmlns:a16="http://schemas.microsoft.com/office/drawing/2014/main" id="{3D30441A-C4A3-B947-BC56-DDF7417A45FA}"/>
                </a:ext>
              </a:extLst>
            </p:cNvPr>
            <p:cNvSpPr txBox="1"/>
            <p:nvPr/>
          </p:nvSpPr>
          <p:spPr>
            <a:xfrm>
              <a:off x="5362965" y="1578997"/>
              <a:ext cx="1767840"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Design, Development, PR, Merging to master, CI process, Testing</a:t>
              </a:r>
            </a:p>
          </p:txBody>
        </p:sp>
      </p:grpSp>
      <p:sp>
        <p:nvSpPr>
          <p:cNvPr id="287" name="Arrow: U-Turn Milestone 6a" title="Timeline Arrow">
            <a:extLst>
              <a:ext uri="{FF2B5EF4-FFF2-40B4-BE49-F238E27FC236}">
                <a16:creationId xmlns:a16="http://schemas.microsoft.com/office/drawing/2014/main" id="{87E7A8A2-10ED-6B4B-BD17-B6F9E8A40A5E}"/>
              </a:ext>
            </a:extLst>
          </p:cNvPr>
          <p:cNvSpPr/>
          <p:nvPr/>
        </p:nvSpPr>
        <p:spPr>
          <a:xfrm flipV="1">
            <a:off x="14910762" y="6857991"/>
            <a:ext cx="1592550" cy="879902"/>
          </a:xfrm>
          <a:prstGeom prst="uturnArrow">
            <a:avLst>
              <a:gd name="adj1" fmla="val 37244"/>
              <a:gd name="adj2" fmla="val 18622"/>
              <a:gd name="adj3" fmla="val 20252"/>
              <a:gd name="adj4" fmla="val 52602"/>
              <a:gd name="adj5" fmla="val 968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288" name="Short Milestone" title="Short Milestone">
            <a:extLst>
              <a:ext uri="{FF2B5EF4-FFF2-40B4-BE49-F238E27FC236}">
                <a16:creationId xmlns:a16="http://schemas.microsoft.com/office/drawing/2014/main" id="{56C50E93-4091-C941-A14B-44D13EFF7458}"/>
              </a:ext>
            </a:extLst>
          </p:cNvPr>
          <p:cNvGrpSpPr/>
          <p:nvPr/>
        </p:nvGrpSpPr>
        <p:grpSpPr>
          <a:xfrm>
            <a:off x="15209535" y="7389321"/>
            <a:ext cx="1042920" cy="967534"/>
            <a:chOff x="7603974" y="3694660"/>
            <a:chExt cx="521460" cy="483767"/>
          </a:xfrm>
        </p:grpSpPr>
        <p:sp>
          <p:nvSpPr>
            <p:cNvPr id="289" name="Oval 288" title="Circle Background">
              <a:extLst>
                <a:ext uri="{FF2B5EF4-FFF2-40B4-BE49-F238E27FC236}">
                  <a16:creationId xmlns:a16="http://schemas.microsoft.com/office/drawing/2014/main" id="{FE994011-9C31-2B46-9EB6-A92DFA2FCA1F}"/>
                </a:ext>
              </a:extLst>
            </p:cNvPr>
            <p:cNvSpPr/>
            <p:nvPr/>
          </p:nvSpPr>
          <p:spPr>
            <a:xfrm>
              <a:off x="7634775" y="3713610"/>
              <a:ext cx="464817" cy="4648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p:sp>
          <p:nvSpPr>
            <p:cNvPr id="290" name="TextBox 289">
              <a:extLst>
                <a:ext uri="{FF2B5EF4-FFF2-40B4-BE49-F238E27FC236}">
                  <a16:creationId xmlns:a16="http://schemas.microsoft.com/office/drawing/2014/main" id="{86F81ABF-BCDD-2D40-B0FA-F33B4A21B93A}"/>
                </a:ext>
              </a:extLst>
            </p:cNvPr>
            <p:cNvSpPr txBox="1"/>
            <p:nvPr/>
          </p:nvSpPr>
          <p:spPr>
            <a:xfrm>
              <a:off x="7603974" y="3694660"/>
              <a:ext cx="521460" cy="15388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black"/>
                  </a:solidFill>
                  <a:effectLst/>
                  <a:uLnTx/>
                  <a:uFillTx/>
                  <a:latin typeface="Trebuchet MS" panose="020B0603020202020204"/>
                  <a:ea typeface="+mn-ea"/>
                  <a:cs typeface="+mn-cs"/>
                </a:rPr>
                <a:t>RC</a:t>
              </a:r>
            </a:p>
          </p:txBody>
        </p:sp>
      </p:grpSp>
      <p:grpSp>
        <p:nvGrpSpPr>
          <p:cNvPr id="291" name="Year Indicator" title="Year Indicator">
            <a:extLst>
              <a:ext uri="{FF2B5EF4-FFF2-40B4-BE49-F238E27FC236}">
                <a16:creationId xmlns:a16="http://schemas.microsoft.com/office/drawing/2014/main" id="{6618D320-C4B5-E443-A45F-607F4621F31B}"/>
              </a:ext>
            </a:extLst>
          </p:cNvPr>
          <p:cNvGrpSpPr/>
          <p:nvPr/>
        </p:nvGrpSpPr>
        <p:grpSpPr>
          <a:xfrm>
            <a:off x="16136849" y="2419037"/>
            <a:ext cx="1786604" cy="4438956"/>
            <a:chOff x="8067631" y="1209518"/>
            <a:chExt cx="893302" cy="2219478"/>
          </a:xfrm>
        </p:grpSpPr>
        <p:cxnSp>
          <p:nvCxnSpPr>
            <p:cNvPr id="292" name="Straight Connector 291" title="Connecter Line">
              <a:extLst>
                <a:ext uri="{FF2B5EF4-FFF2-40B4-BE49-F238E27FC236}">
                  <a16:creationId xmlns:a16="http://schemas.microsoft.com/office/drawing/2014/main" id="{C85495AD-BF23-B540-8139-13FC5B5F25C2}"/>
                </a:ext>
              </a:extLst>
            </p:cNvPr>
            <p:cNvCxnSpPr>
              <a:cxnSpLocks/>
            </p:cNvCxnSpPr>
            <p:nvPr/>
          </p:nvCxnSpPr>
          <p:spPr>
            <a:xfrm flipV="1">
              <a:off x="8512405" y="1705998"/>
              <a:ext cx="0" cy="1722998"/>
            </a:xfrm>
            <a:prstGeom prst="line">
              <a:avLst/>
            </a:prstGeom>
            <a:ln>
              <a:solidFill>
                <a:schemeClr val="bg1">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93" name="TextBox 292">
              <a:extLst>
                <a:ext uri="{FF2B5EF4-FFF2-40B4-BE49-F238E27FC236}">
                  <a16:creationId xmlns:a16="http://schemas.microsoft.com/office/drawing/2014/main" id="{A0D852D3-9287-F442-91D0-69FD5C4B837B}"/>
                </a:ext>
              </a:extLst>
            </p:cNvPr>
            <p:cNvSpPr txBox="1"/>
            <p:nvPr/>
          </p:nvSpPr>
          <p:spPr>
            <a:xfrm>
              <a:off x="8067631" y="1209518"/>
              <a:ext cx="893302" cy="461665"/>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1" i="0" u="none" strike="noStrike" kern="1200" cap="none" spc="0" normalizeH="0" baseline="0" noProof="0" err="1">
                  <a:ln>
                    <a:noFill/>
                  </a:ln>
                  <a:solidFill>
                    <a:prstClr val="white"/>
                  </a:solidFill>
                  <a:effectLst/>
                  <a:uLnTx/>
                  <a:uFillTx/>
                  <a:latin typeface="Trebuchet MS" panose="020B0603020202020204"/>
                  <a:ea typeface="+mn-ea"/>
                  <a:cs typeface="+mn-cs"/>
                </a:rPr>
                <a:t>Eg</a:t>
              </a:r>
              <a:r>
                <a:rPr kumimoji="0" lang="en-ZA" sz="2000" b="1" i="0" u="none" strike="noStrike" kern="1200" cap="none" spc="0" normalizeH="0" baseline="0" noProof="0">
                  <a:ln>
                    <a:noFill/>
                  </a:ln>
                  <a:solidFill>
                    <a:prstClr val="white"/>
                  </a:solidFill>
                  <a:effectLst/>
                  <a:uLnTx/>
                  <a:uFillTx/>
                  <a:latin typeface="Trebuchet MS" panose="020B0603020202020204"/>
                  <a:ea typeface="+mn-ea"/>
                  <a:cs typeface="+mn-cs"/>
                </a:rPr>
                <a:t>: </a:t>
              </a:r>
              <a:r>
                <a:rPr kumimoji="0" lang="en-ZA" sz="2000" b="1" i="0" u="none" strike="noStrike" kern="1200" cap="none" spc="0" normalizeH="0" baseline="0" noProof="0">
                  <a:ln>
                    <a:noFill/>
                  </a:ln>
                  <a:solidFill>
                    <a:srgbClr val="61E7F1"/>
                  </a:solidFill>
                  <a:effectLst/>
                  <a:uLnTx/>
                  <a:uFillTx/>
                  <a:latin typeface="Trebuchet MS" panose="020B0603020202020204"/>
                  <a:ea typeface="+mn-ea"/>
                  <a:cs typeface="+mn-cs"/>
                </a:rPr>
                <a:t>v11.0.0</a:t>
              </a:r>
              <a:r>
                <a:rPr kumimoji="0" lang="en-ZA" sz="2000" b="1" i="0" u="none" strike="noStrike" kern="1200" cap="none" spc="0" normalizeH="0" baseline="0" noProof="0">
                  <a:ln>
                    <a:noFill/>
                  </a:ln>
                  <a:solidFill>
                    <a:srgbClr val="92D050"/>
                  </a:solidFill>
                  <a:effectLst/>
                  <a:uLnTx/>
                  <a:uFillTx/>
                  <a:latin typeface="Trebuchet MS" panose="020B0603020202020204"/>
                  <a:ea typeface="+mn-ea"/>
                  <a:cs typeface="+mn-cs"/>
                </a:rPr>
                <a:t>*</a:t>
              </a:r>
              <a:r>
                <a:rPr kumimoji="0" lang="en-ZA" sz="2000" b="1" i="0" u="none" strike="noStrike" kern="1200" cap="none" spc="0" normalizeH="0" baseline="0" noProof="0">
                  <a:ln>
                    <a:noFill/>
                  </a:ln>
                  <a:solidFill>
                    <a:srgbClr val="61E7F1"/>
                  </a:solidFill>
                  <a:effectLst/>
                  <a:uLnTx/>
                  <a:uFillTx/>
                  <a:latin typeface="Trebuchet MS" panose="020B0603020202020204"/>
                  <a:ea typeface="+mn-ea"/>
                  <a:cs typeface="+mn-cs"/>
                </a:rPr>
                <a:t> </a:t>
              </a:r>
              <a:r>
                <a:rPr kumimoji="0" lang="en-ZA" sz="2000" b="1" i="0" u="none" strike="noStrike" kern="1200" cap="none" spc="0" normalizeH="0" baseline="0" noProof="0">
                  <a:ln>
                    <a:noFill/>
                  </a:ln>
                  <a:solidFill>
                    <a:prstClr val="white"/>
                  </a:solidFill>
                  <a:effectLst/>
                  <a:uLnTx/>
                  <a:uFillTx/>
                  <a:latin typeface="Trebuchet MS" panose="020B0603020202020204"/>
                  <a:ea typeface="+mn-ea"/>
                  <a:cs typeface="+mn-cs"/>
                </a:rPr>
                <a:t>Release Candidate (RC)</a:t>
              </a:r>
            </a:p>
          </p:txBody>
        </p:sp>
      </p:grpSp>
      <p:sp>
        <p:nvSpPr>
          <p:cNvPr id="294" name="Arrow: U-Turn Milestone 6b" title="Timeline Arrow">
            <a:extLst>
              <a:ext uri="{FF2B5EF4-FFF2-40B4-BE49-F238E27FC236}">
                <a16:creationId xmlns:a16="http://schemas.microsoft.com/office/drawing/2014/main" id="{F54C5DD8-E4F3-FC4D-81BB-EF3B9833EC20}"/>
              </a:ext>
            </a:extLst>
          </p:cNvPr>
          <p:cNvSpPr/>
          <p:nvPr/>
        </p:nvSpPr>
        <p:spPr>
          <a:xfrm>
            <a:off x="16136269" y="5556067"/>
            <a:ext cx="1787764" cy="1301934"/>
          </a:xfrm>
          <a:prstGeom prst="uturnArrow">
            <a:avLst>
              <a:gd name="adj1" fmla="val 37244"/>
              <a:gd name="adj2" fmla="val 18622"/>
              <a:gd name="adj3" fmla="val 20252"/>
              <a:gd name="adj4" fmla="val 52602"/>
              <a:gd name="adj5" fmla="val 968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295" name="Short Milestone" title="Short Milestone">
            <a:extLst>
              <a:ext uri="{FF2B5EF4-FFF2-40B4-BE49-F238E27FC236}">
                <a16:creationId xmlns:a16="http://schemas.microsoft.com/office/drawing/2014/main" id="{63685B15-1B40-5544-A9BD-17BB4D21E2DD}"/>
              </a:ext>
            </a:extLst>
          </p:cNvPr>
          <p:cNvGrpSpPr/>
          <p:nvPr/>
        </p:nvGrpSpPr>
        <p:grpSpPr>
          <a:xfrm>
            <a:off x="16278843" y="5326451"/>
            <a:ext cx="1518788" cy="929634"/>
            <a:chOff x="8138628" y="2663225"/>
            <a:chExt cx="759394" cy="464817"/>
          </a:xfrm>
        </p:grpSpPr>
        <p:sp>
          <p:nvSpPr>
            <p:cNvPr id="296" name="Oval 295" title="Circle Background">
              <a:extLst>
                <a:ext uri="{FF2B5EF4-FFF2-40B4-BE49-F238E27FC236}">
                  <a16:creationId xmlns:a16="http://schemas.microsoft.com/office/drawing/2014/main" id="{13FAAFC0-99C5-1648-9450-4D78E2C9FCCE}"/>
                </a:ext>
              </a:extLst>
            </p:cNvPr>
            <p:cNvSpPr/>
            <p:nvPr/>
          </p:nvSpPr>
          <p:spPr>
            <a:xfrm>
              <a:off x="8281874" y="2663225"/>
              <a:ext cx="464817" cy="4648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297" name="TextBox 296">
              <a:extLst>
                <a:ext uri="{FF2B5EF4-FFF2-40B4-BE49-F238E27FC236}">
                  <a16:creationId xmlns:a16="http://schemas.microsoft.com/office/drawing/2014/main" id="{2160057A-22C9-AD4F-898E-62CC0B2150E2}"/>
                </a:ext>
              </a:extLst>
            </p:cNvPr>
            <p:cNvSpPr txBox="1"/>
            <p:nvPr/>
          </p:nvSpPr>
          <p:spPr>
            <a:xfrm>
              <a:off x="8138628" y="2850721"/>
              <a:ext cx="759394" cy="15388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black"/>
                  </a:solidFill>
                  <a:effectLst/>
                  <a:uLnTx/>
                  <a:uFillTx/>
                  <a:latin typeface="Trebuchet MS" panose="020B0603020202020204"/>
                  <a:ea typeface="+mn-ea"/>
                  <a:cs typeface="+mn-cs"/>
                </a:rPr>
                <a:t>Setup/helm</a:t>
              </a:r>
            </a:p>
          </p:txBody>
        </p:sp>
      </p:grpSp>
      <p:sp>
        <p:nvSpPr>
          <p:cNvPr id="298" name="Arrow: U-Turn Milestone 6c" title="Timeline Arrow">
            <a:extLst>
              <a:ext uri="{FF2B5EF4-FFF2-40B4-BE49-F238E27FC236}">
                <a16:creationId xmlns:a16="http://schemas.microsoft.com/office/drawing/2014/main" id="{ABAC7D60-4232-9244-A58B-DD4B493060B7}"/>
              </a:ext>
            </a:extLst>
          </p:cNvPr>
          <p:cNvSpPr/>
          <p:nvPr/>
        </p:nvSpPr>
        <p:spPr>
          <a:xfrm flipV="1">
            <a:off x="17545500" y="6857996"/>
            <a:ext cx="1596850" cy="879900"/>
          </a:xfrm>
          <a:prstGeom prst="uturnArrow">
            <a:avLst>
              <a:gd name="adj1" fmla="val 37244"/>
              <a:gd name="adj2" fmla="val 18622"/>
              <a:gd name="adj3" fmla="val 20252"/>
              <a:gd name="adj4" fmla="val 52602"/>
              <a:gd name="adj5" fmla="val 96832"/>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299" name="Short Milestone" title="Short Milestone">
            <a:extLst>
              <a:ext uri="{FF2B5EF4-FFF2-40B4-BE49-F238E27FC236}">
                <a16:creationId xmlns:a16="http://schemas.microsoft.com/office/drawing/2014/main" id="{B38A2AE0-C787-9B4A-8F09-3EE179987B24}"/>
              </a:ext>
            </a:extLst>
          </p:cNvPr>
          <p:cNvGrpSpPr/>
          <p:nvPr/>
        </p:nvGrpSpPr>
        <p:grpSpPr>
          <a:xfrm>
            <a:off x="17860696" y="7358968"/>
            <a:ext cx="929634" cy="997886"/>
            <a:chOff x="8929554" y="3679484"/>
            <a:chExt cx="464817" cy="498943"/>
          </a:xfrm>
        </p:grpSpPr>
        <p:sp>
          <p:nvSpPr>
            <p:cNvPr id="300" name="Oval 299" title="Circle Background">
              <a:extLst>
                <a:ext uri="{FF2B5EF4-FFF2-40B4-BE49-F238E27FC236}">
                  <a16:creationId xmlns:a16="http://schemas.microsoft.com/office/drawing/2014/main" id="{437E1535-CE1C-644D-A530-6F8A7B832842}"/>
                </a:ext>
              </a:extLst>
            </p:cNvPr>
            <p:cNvSpPr/>
            <p:nvPr/>
          </p:nvSpPr>
          <p:spPr>
            <a:xfrm>
              <a:off x="8929554" y="3713610"/>
              <a:ext cx="464817" cy="46481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301" name="TextBox 300">
              <a:extLst>
                <a:ext uri="{FF2B5EF4-FFF2-40B4-BE49-F238E27FC236}">
                  <a16:creationId xmlns:a16="http://schemas.microsoft.com/office/drawing/2014/main" id="{BE0019B9-523E-7E4D-8B3F-158319A68DF8}"/>
                </a:ext>
              </a:extLst>
            </p:cNvPr>
            <p:cNvSpPr txBox="1"/>
            <p:nvPr/>
          </p:nvSpPr>
          <p:spPr>
            <a:xfrm>
              <a:off x="8954863" y="3679484"/>
              <a:ext cx="399715" cy="15388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black"/>
                  </a:solidFill>
                  <a:effectLst/>
                  <a:uLnTx/>
                  <a:uFillTx/>
                  <a:latin typeface="Trebuchet MS" panose="020B0603020202020204"/>
                  <a:ea typeface="+mn-ea"/>
                  <a:cs typeface="+mn-cs"/>
                </a:rPr>
                <a:t>Deploy</a:t>
              </a:r>
            </a:p>
          </p:txBody>
        </p:sp>
      </p:grpSp>
      <p:sp>
        <p:nvSpPr>
          <p:cNvPr id="302" name="Brace for Grouped Items" title="Group Bracket">
            <a:extLst>
              <a:ext uri="{FF2B5EF4-FFF2-40B4-BE49-F238E27FC236}">
                <a16:creationId xmlns:a16="http://schemas.microsoft.com/office/drawing/2014/main" id="{6ED70742-3CA1-3A42-A538-6AA48E87FE91}"/>
              </a:ext>
            </a:extLst>
          </p:cNvPr>
          <p:cNvSpPr/>
          <p:nvPr/>
        </p:nvSpPr>
        <p:spPr>
          <a:xfrm rot="5400000">
            <a:off x="16307800" y="6278179"/>
            <a:ext cx="1411902" cy="4342202"/>
          </a:xfrm>
          <a:prstGeom prst="rightBrace">
            <a:avLst>
              <a:gd name="adj1" fmla="val 44270"/>
              <a:gd name="adj2" fmla="val 48345"/>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grpSp>
        <p:nvGrpSpPr>
          <p:cNvPr id="303" name="Text Milestone 6" title="Item Text">
            <a:extLst>
              <a:ext uri="{FF2B5EF4-FFF2-40B4-BE49-F238E27FC236}">
                <a16:creationId xmlns:a16="http://schemas.microsoft.com/office/drawing/2014/main" id="{DC7005C0-2B8B-3848-9069-A0B5F54815B5}"/>
              </a:ext>
            </a:extLst>
          </p:cNvPr>
          <p:cNvGrpSpPr/>
          <p:nvPr/>
        </p:nvGrpSpPr>
        <p:grpSpPr>
          <a:xfrm>
            <a:off x="15206638" y="9585784"/>
            <a:ext cx="4139370" cy="2221822"/>
            <a:chOff x="7593777" y="5003373"/>
            <a:chExt cx="1776587" cy="1110911"/>
          </a:xfrm>
        </p:grpSpPr>
        <p:sp>
          <p:nvSpPr>
            <p:cNvPr id="304" name="TextBox 303">
              <a:extLst>
                <a:ext uri="{FF2B5EF4-FFF2-40B4-BE49-F238E27FC236}">
                  <a16:creationId xmlns:a16="http://schemas.microsoft.com/office/drawing/2014/main" id="{8DFD203E-FD14-4C48-B111-99383DD61147}"/>
                </a:ext>
              </a:extLst>
            </p:cNvPr>
            <p:cNvSpPr txBox="1"/>
            <p:nvPr/>
          </p:nvSpPr>
          <p:spPr>
            <a:xfrm>
              <a:off x="7602524" y="5003373"/>
              <a:ext cx="1767840" cy="369332"/>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solidFill>
                  <a:effectLst/>
                  <a:uLnTx/>
                  <a:uFillTx/>
                  <a:latin typeface="Trebuchet MS" panose="020B0603020202020204"/>
                  <a:ea typeface="+mn-ea"/>
                  <a:cs typeface="+mn-cs"/>
                </a:rPr>
                <a:t>Individual services released, deployed</a:t>
              </a:r>
            </a:p>
          </p:txBody>
        </p:sp>
        <p:sp>
          <p:nvSpPr>
            <p:cNvPr id="305" name="TextBox 304">
              <a:extLst>
                <a:ext uri="{FF2B5EF4-FFF2-40B4-BE49-F238E27FC236}">
                  <a16:creationId xmlns:a16="http://schemas.microsoft.com/office/drawing/2014/main" id="{D29F3E54-6923-0A48-AACC-C9F14F936F59}"/>
                </a:ext>
              </a:extLst>
            </p:cNvPr>
            <p:cNvSpPr txBox="1"/>
            <p:nvPr/>
          </p:nvSpPr>
          <p:spPr>
            <a:xfrm>
              <a:off x="7593777" y="5421786"/>
              <a:ext cx="1767840" cy="692498"/>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A release is made on GitHub &amp; package/image pushed to </a:t>
              </a:r>
              <a:r>
                <a:rPr kumimoji="0" lang="en-ZA" sz="1800" b="0" i="0" u="none" strike="noStrike" kern="1200" cap="none" spc="0" normalizeH="0" baseline="0" noProof="0" err="1">
                  <a:ln>
                    <a:noFill/>
                  </a:ln>
                  <a:solidFill>
                    <a:srgbClr val="61E7F1"/>
                  </a:solidFill>
                  <a:effectLst/>
                  <a:uLnTx/>
                  <a:uFillTx/>
                  <a:latin typeface="Trebuchet MS" panose="020B0603020202020204"/>
                  <a:ea typeface="+mn-ea"/>
                  <a:cs typeface="+mn-cs"/>
                </a:rPr>
                <a:t>npmjs</a:t>
              </a: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 or </a:t>
              </a:r>
              <a:r>
                <a:rPr kumimoji="0" lang="en-ZA" sz="1800" b="0" i="0" u="none" strike="noStrike" kern="1200" cap="none" spc="0" normalizeH="0" baseline="0" noProof="0" err="1">
                  <a:ln>
                    <a:noFill/>
                  </a:ln>
                  <a:solidFill>
                    <a:srgbClr val="61E7F1"/>
                  </a:solidFill>
                  <a:effectLst/>
                  <a:uLnTx/>
                  <a:uFillTx/>
                  <a:latin typeface="Trebuchet MS" panose="020B0603020202020204"/>
                  <a:ea typeface="+mn-ea"/>
                  <a:cs typeface="+mn-cs"/>
                </a:rPr>
                <a:t>dockerhub</a:t>
              </a: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 It is then deployed on Dev environment (on AWS). This happens multiple times in a Sprint</a:t>
              </a:r>
            </a:p>
          </p:txBody>
        </p:sp>
      </p:grpSp>
      <p:sp>
        <p:nvSpPr>
          <p:cNvPr id="307" name="Arrow: U-Turn Milestone 7" title="Timeline Arrow">
            <a:extLst>
              <a:ext uri="{FF2B5EF4-FFF2-40B4-BE49-F238E27FC236}">
                <a16:creationId xmlns:a16="http://schemas.microsoft.com/office/drawing/2014/main" id="{F4723EE9-2369-8642-90A6-4EA72667B1D9}"/>
              </a:ext>
            </a:extLst>
          </p:cNvPr>
          <p:cNvSpPr/>
          <p:nvPr/>
        </p:nvSpPr>
        <p:spPr>
          <a:xfrm>
            <a:off x="18742316" y="5556067"/>
            <a:ext cx="4110766" cy="1301934"/>
          </a:xfrm>
          <a:prstGeom prst="uturnArrow">
            <a:avLst>
              <a:gd name="adj1" fmla="val 37244"/>
              <a:gd name="adj2" fmla="val 18622"/>
              <a:gd name="adj3" fmla="val 20252"/>
              <a:gd name="adj4" fmla="val 52602"/>
              <a:gd name="adj5" fmla="val 96832"/>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308" name="Duration 7" title="Duration Text">
            <a:extLst>
              <a:ext uri="{FF2B5EF4-FFF2-40B4-BE49-F238E27FC236}">
                <a16:creationId xmlns:a16="http://schemas.microsoft.com/office/drawing/2014/main" id="{4C329CCB-D270-D64E-8941-7883260834A0}"/>
              </a:ext>
            </a:extLst>
          </p:cNvPr>
          <p:cNvSpPr txBox="1"/>
          <p:nvPr/>
        </p:nvSpPr>
        <p:spPr>
          <a:xfrm>
            <a:off x="19559701" y="5137869"/>
            <a:ext cx="3097856" cy="30777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white"/>
                </a:solidFill>
                <a:effectLst/>
                <a:uLnTx/>
                <a:uFillTx/>
                <a:latin typeface="Trebuchet MS" panose="020B0603020202020204"/>
                <a:ea typeface="+mn-ea"/>
                <a:cs typeface="+mn-cs"/>
              </a:rPr>
              <a:t>Sprint/Release/Schedule</a:t>
            </a:r>
          </a:p>
        </p:txBody>
      </p:sp>
      <p:cxnSp>
        <p:nvCxnSpPr>
          <p:cNvPr id="309" name="Connector Milestone 1" title="Connecter Line">
            <a:extLst>
              <a:ext uri="{FF2B5EF4-FFF2-40B4-BE49-F238E27FC236}">
                <a16:creationId xmlns:a16="http://schemas.microsoft.com/office/drawing/2014/main" id="{A9ACD164-53DA-EA47-9DD7-C54FA5D9DC06}"/>
              </a:ext>
            </a:extLst>
          </p:cNvPr>
          <p:cNvCxnSpPr>
            <a:cxnSpLocks/>
          </p:cNvCxnSpPr>
          <p:nvPr/>
        </p:nvCxnSpPr>
        <p:spPr>
          <a:xfrm>
            <a:off x="20774739" y="4011029"/>
            <a:ext cx="13212" cy="961370"/>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10" name="Text Milestone 7" title="Item Text">
            <a:extLst>
              <a:ext uri="{FF2B5EF4-FFF2-40B4-BE49-F238E27FC236}">
                <a16:creationId xmlns:a16="http://schemas.microsoft.com/office/drawing/2014/main" id="{CFD47515-91DE-FA4C-937B-BFD9A01BB3A6}"/>
              </a:ext>
            </a:extLst>
          </p:cNvPr>
          <p:cNvGrpSpPr/>
          <p:nvPr/>
        </p:nvGrpSpPr>
        <p:grpSpPr>
          <a:xfrm>
            <a:off x="18698188" y="2087003"/>
            <a:ext cx="4153106" cy="1724908"/>
            <a:chOff x="9361820" y="1270541"/>
            <a:chExt cx="2076553" cy="862454"/>
          </a:xfrm>
        </p:grpSpPr>
        <p:sp>
          <p:nvSpPr>
            <p:cNvPr id="311" name="TextBox 310">
              <a:extLst>
                <a:ext uri="{FF2B5EF4-FFF2-40B4-BE49-F238E27FC236}">
                  <a16:creationId xmlns:a16="http://schemas.microsoft.com/office/drawing/2014/main" id="{D4211257-94CF-144A-82A0-B90B5EC841E6}"/>
                </a:ext>
              </a:extLst>
            </p:cNvPr>
            <p:cNvSpPr txBox="1"/>
            <p:nvPr/>
          </p:nvSpPr>
          <p:spPr>
            <a:xfrm>
              <a:off x="9361820" y="1270541"/>
              <a:ext cx="2076553" cy="27699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QA</a:t>
              </a:r>
            </a:p>
          </p:txBody>
        </p:sp>
        <p:sp>
          <p:nvSpPr>
            <p:cNvPr id="312" name="TextBox 311">
              <a:extLst>
                <a:ext uri="{FF2B5EF4-FFF2-40B4-BE49-F238E27FC236}">
                  <a16:creationId xmlns:a16="http://schemas.microsoft.com/office/drawing/2014/main" id="{FC7C38E9-91F3-0843-B7E7-51C16BF0DC34}"/>
                </a:ext>
              </a:extLst>
            </p:cNvPr>
            <p:cNvSpPr txBox="1"/>
            <p:nvPr/>
          </p:nvSpPr>
          <p:spPr>
            <a:xfrm>
              <a:off x="9520451" y="1578997"/>
              <a:ext cx="1767840" cy="553998"/>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QA is performed on a deployment with the RC using various test collections.. Bugs are logged for issues found &amp; triaged, fixed</a:t>
              </a:r>
            </a:p>
          </p:txBody>
        </p:sp>
      </p:grpSp>
      <p:cxnSp>
        <p:nvCxnSpPr>
          <p:cNvPr id="314" name="Connector Launch" title="Connecter Line">
            <a:extLst>
              <a:ext uri="{FF2B5EF4-FFF2-40B4-BE49-F238E27FC236}">
                <a16:creationId xmlns:a16="http://schemas.microsoft.com/office/drawing/2014/main" id="{27DC715A-21A9-B142-AA99-EF668597F31C}"/>
              </a:ext>
            </a:extLst>
          </p:cNvPr>
          <p:cNvCxnSpPr>
            <a:cxnSpLocks/>
          </p:cNvCxnSpPr>
          <p:nvPr/>
        </p:nvCxnSpPr>
        <p:spPr>
          <a:xfrm>
            <a:off x="22604737" y="6857992"/>
            <a:ext cx="0" cy="880856"/>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15" name="Launch Graphic" title="Launch Graphic">
            <a:extLst>
              <a:ext uri="{FF2B5EF4-FFF2-40B4-BE49-F238E27FC236}">
                <a16:creationId xmlns:a16="http://schemas.microsoft.com/office/drawing/2014/main" id="{88572FD3-E963-344D-8C10-D439D5B0F155}"/>
              </a:ext>
            </a:extLst>
          </p:cNvPr>
          <p:cNvGrpSpPr/>
          <p:nvPr/>
        </p:nvGrpSpPr>
        <p:grpSpPr>
          <a:xfrm>
            <a:off x="21924190" y="7967055"/>
            <a:ext cx="1361078" cy="1361078"/>
            <a:chOff x="10961301" y="3355525"/>
            <a:chExt cx="680539" cy="680539"/>
          </a:xfrm>
        </p:grpSpPr>
        <p:sp>
          <p:nvSpPr>
            <p:cNvPr id="316" name="Oval 315" title="Launch Circle">
              <a:extLst>
                <a:ext uri="{FF2B5EF4-FFF2-40B4-BE49-F238E27FC236}">
                  <a16:creationId xmlns:a16="http://schemas.microsoft.com/office/drawing/2014/main" id="{5C3F0EB4-5E42-2643-83ED-C8459305C7A2}"/>
                </a:ext>
              </a:extLst>
            </p:cNvPr>
            <p:cNvSpPr/>
            <p:nvPr/>
          </p:nvSpPr>
          <p:spPr>
            <a:xfrm>
              <a:off x="10961301" y="3355525"/>
              <a:ext cx="680539" cy="68053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pic>
          <p:nvPicPr>
            <p:cNvPr id="317" name="Graphic 316" title="Launch Icon">
              <a:extLst>
                <a:ext uri="{FF2B5EF4-FFF2-40B4-BE49-F238E27FC236}">
                  <a16:creationId xmlns:a16="http://schemas.microsoft.com/office/drawing/2014/main" id="{5EA127FC-0D1C-6441-ACF3-BAD2E8FC320F}"/>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202868" y="3548145"/>
              <a:ext cx="235505" cy="315487"/>
            </a:xfrm>
            <a:prstGeom prst="rect">
              <a:avLst/>
            </a:prstGeom>
          </p:spPr>
        </p:pic>
      </p:grpSp>
      <p:grpSp>
        <p:nvGrpSpPr>
          <p:cNvPr id="318" name="Text Milestone Launch" title="Item Text">
            <a:extLst>
              <a:ext uri="{FF2B5EF4-FFF2-40B4-BE49-F238E27FC236}">
                <a16:creationId xmlns:a16="http://schemas.microsoft.com/office/drawing/2014/main" id="{0FBE96BC-5443-1D40-A0A0-CB02AEE89A06}"/>
              </a:ext>
            </a:extLst>
          </p:cNvPr>
          <p:cNvGrpSpPr/>
          <p:nvPr/>
        </p:nvGrpSpPr>
        <p:grpSpPr>
          <a:xfrm>
            <a:off x="20656111" y="9801371"/>
            <a:ext cx="3535680" cy="1882984"/>
            <a:chOff x="10393870" y="4930774"/>
            <a:chExt cx="1767840" cy="689523"/>
          </a:xfrm>
        </p:grpSpPr>
        <p:sp>
          <p:nvSpPr>
            <p:cNvPr id="319" name="TextBox 318">
              <a:extLst>
                <a:ext uri="{FF2B5EF4-FFF2-40B4-BE49-F238E27FC236}">
                  <a16:creationId xmlns:a16="http://schemas.microsoft.com/office/drawing/2014/main" id="{DA2FBB6D-B5FE-1C4B-885A-1329616099FB}"/>
                </a:ext>
              </a:extLst>
            </p:cNvPr>
            <p:cNvSpPr txBox="1"/>
            <p:nvPr/>
          </p:nvSpPr>
          <p:spPr>
            <a:xfrm>
              <a:off x="10393870" y="4930774"/>
              <a:ext cx="1767840" cy="405733"/>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3600" b="0" i="0" u="none" strike="noStrike" kern="1200" cap="none" spc="0" normalizeH="0" baseline="0" noProof="0">
                  <a:ln>
                    <a:noFill/>
                  </a:ln>
                  <a:solidFill>
                    <a:prstClr val="white"/>
                  </a:solidFill>
                  <a:effectLst/>
                  <a:uLnTx/>
                  <a:uFillTx/>
                  <a:latin typeface="Trebuchet MS" panose="020B0603020202020204"/>
                  <a:ea typeface="+mn-ea"/>
                  <a:cs typeface="+mn-cs"/>
                </a:rPr>
                <a:t>Release to Community</a:t>
              </a:r>
            </a:p>
          </p:txBody>
        </p:sp>
        <p:sp>
          <p:nvSpPr>
            <p:cNvPr id="321" name="TextBox 320">
              <a:extLst>
                <a:ext uri="{FF2B5EF4-FFF2-40B4-BE49-F238E27FC236}">
                  <a16:creationId xmlns:a16="http://schemas.microsoft.com/office/drawing/2014/main" id="{F137B2F7-CAE5-9C44-9BDF-2902DAB945A7}"/>
                </a:ext>
              </a:extLst>
            </p:cNvPr>
            <p:cNvSpPr txBox="1"/>
            <p:nvPr/>
          </p:nvSpPr>
          <p:spPr>
            <a:xfrm>
              <a:off x="10393871" y="5384560"/>
              <a:ext cx="1767839" cy="235737"/>
            </a:xfrm>
            <a:prstGeom prst="rect">
              <a:avLst/>
            </a:prstGeom>
            <a:noFill/>
          </p:spPr>
          <p:txBody>
            <a:bodyPr wrap="square" lIns="0" tIns="0" rIns="0" bIns="0" rtlCol="0">
              <a:no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If there are no high-priority bugs, and all criteria for a public release are met, this is released too Community and announcements are made</a:t>
              </a:r>
            </a:p>
          </p:txBody>
        </p:sp>
      </p:grpSp>
      <p:cxnSp>
        <p:nvCxnSpPr>
          <p:cNvPr id="323" name="Connector Milestone 1" title="Connecter Line">
            <a:extLst>
              <a:ext uri="{FF2B5EF4-FFF2-40B4-BE49-F238E27FC236}">
                <a16:creationId xmlns:a16="http://schemas.microsoft.com/office/drawing/2014/main" id="{95A228E4-E90B-BD4D-AE22-564D5D1F2762}"/>
              </a:ext>
            </a:extLst>
          </p:cNvPr>
          <p:cNvCxnSpPr>
            <a:cxnSpLocks/>
          </p:cNvCxnSpPr>
          <p:nvPr/>
        </p:nvCxnSpPr>
        <p:spPr>
          <a:xfrm flipH="1">
            <a:off x="7959606" y="3773549"/>
            <a:ext cx="2" cy="474962"/>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25" name="Connector Milestone 1" title="Connecter Line">
            <a:extLst>
              <a:ext uri="{FF2B5EF4-FFF2-40B4-BE49-F238E27FC236}">
                <a16:creationId xmlns:a16="http://schemas.microsoft.com/office/drawing/2014/main" id="{9FCCB924-05DE-4149-8C63-CDC48E11E8B6}"/>
              </a:ext>
            </a:extLst>
          </p:cNvPr>
          <p:cNvCxnSpPr>
            <a:cxnSpLocks/>
          </p:cNvCxnSpPr>
          <p:nvPr/>
        </p:nvCxnSpPr>
        <p:spPr>
          <a:xfrm flipH="1">
            <a:off x="9180540" y="10105091"/>
            <a:ext cx="2" cy="474962"/>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28" name="Duration 5" title="Duration Text">
            <a:extLst>
              <a:ext uri="{FF2B5EF4-FFF2-40B4-BE49-F238E27FC236}">
                <a16:creationId xmlns:a16="http://schemas.microsoft.com/office/drawing/2014/main" id="{3F31DB94-B00B-A84A-9B01-864E6C124BA8}"/>
              </a:ext>
            </a:extLst>
          </p:cNvPr>
          <p:cNvSpPr txBox="1"/>
          <p:nvPr/>
        </p:nvSpPr>
        <p:spPr>
          <a:xfrm>
            <a:off x="7959604" y="9493595"/>
            <a:ext cx="2544802" cy="307777"/>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000" b="0" i="0" u="none" strike="noStrike" kern="1200" cap="none" spc="0" normalizeH="0" baseline="0" noProof="0">
                <a:ln>
                  <a:noFill/>
                </a:ln>
                <a:solidFill>
                  <a:prstClr val="white"/>
                </a:solidFill>
                <a:effectLst/>
                <a:uLnTx/>
                <a:uFillTx/>
                <a:latin typeface="Trebuchet MS" panose="020B0603020202020204"/>
                <a:ea typeface="+mn-ea"/>
                <a:cs typeface="+mn-cs"/>
              </a:rPr>
              <a:t>Sprint</a:t>
            </a:r>
          </a:p>
        </p:txBody>
      </p:sp>
      <p:sp>
        <p:nvSpPr>
          <p:cNvPr id="332" name="Duration 5" title="Duration Text">
            <a:extLst>
              <a:ext uri="{FF2B5EF4-FFF2-40B4-BE49-F238E27FC236}">
                <a16:creationId xmlns:a16="http://schemas.microsoft.com/office/drawing/2014/main" id="{79896E21-0C9A-BB49-9AC7-ACF3207F5B9A}"/>
              </a:ext>
            </a:extLst>
          </p:cNvPr>
          <p:cNvSpPr txBox="1"/>
          <p:nvPr/>
        </p:nvSpPr>
        <p:spPr>
          <a:xfrm>
            <a:off x="21332326" y="7261129"/>
            <a:ext cx="2544802" cy="246221"/>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4472C4">
                    <a:lumMod val="20000"/>
                    <a:lumOff val="80000"/>
                  </a:srgbClr>
                </a:solidFill>
                <a:effectLst/>
                <a:uLnTx/>
                <a:uFillTx/>
                <a:latin typeface="Trebuchet MS" panose="020B0603020202020204"/>
                <a:ea typeface="+mn-ea"/>
                <a:cs typeface="+mn-cs"/>
              </a:rPr>
              <a:t>Announcements</a:t>
            </a:r>
          </a:p>
        </p:txBody>
      </p:sp>
      <p:sp>
        <p:nvSpPr>
          <p:cNvPr id="334" name="TextBox 333">
            <a:extLst>
              <a:ext uri="{FF2B5EF4-FFF2-40B4-BE49-F238E27FC236}">
                <a16:creationId xmlns:a16="http://schemas.microsoft.com/office/drawing/2014/main" id="{1638458B-7C7B-8744-AE43-393D30063EA1}"/>
              </a:ext>
            </a:extLst>
          </p:cNvPr>
          <p:cNvSpPr txBox="1"/>
          <p:nvPr/>
        </p:nvSpPr>
        <p:spPr>
          <a:xfrm>
            <a:off x="11295053" y="12000645"/>
            <a:ext cx="4119012" cy="1107996"/>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2200" b="1" i="0" u="sng" strike="noStrike" kern="1200" cap="none" spc="0" normalizeH="0" baseline="0" noProof="0">
                <a:ln>
                  <a:noFill/>
                </a:ln>
                <a:solidFill>
                  <a:srgbClr val="FFFF00"/>
                </a:solidFill>
                <a:effectLst/>
                <a:uLnTx/>
                <a:uFillTx/>
                <a:latin typeface="Calibri" panose="020F0502020204030204"/>
                <a:ea typeface="+mn-ea"/>
                <a:cs typeface="+mn-cs"/>
              </a:rPr>
              <a:t>Note</a:t>
            </a:r>
            <a:r>
              <a:rPr kumimoji="0" lang="en-US" sz="2200" b="0" i="0" u="none" strike="noStrike" kern="1200" cap="none" spc="0" normalizeH="0" baseline="0" noProof="0">
                <a:ln>
                  <a:noFill/>
                </a:ln>
                <a:solidFill>
                  <a:srgbClr val="FFFF00"/>
                </a:solidFill>
                <a:effectLst/>
                <a:uLnTx/>
                <a:uFillTx/>
                <a:latin typeface="Calibri" panose="020F0502020204030204"/>
                <a:ea typeface="+mn-ea"/>
                <a:cs typeface="+mn-cs"/>
              </a:rPr>
              <a:t>: This depicts a single iteration that happens multiple times over the course of a PI</a:t>
            </a:r>
          </a:p>
        </p:txBody>
      </p:sp>
      <p:sp>
        <p:nvSpPr>
          <p:cNvPr id="337" name="Arrow: U-Turn Milestone 2" title="Timeline Arrow">
            <a:extLst>
              <a:ext uri="{FF2B5EF4-FFF2-40B4-BE49-F238E27FC236}">
                <a16:creationId xmlns:a16="http://schemas.microsoft.com/office/drawing/2014/main" id="{4534BDB0-186B-9E4D-AFB2-ACEE55366320}"/>
              </a:ext>
            </a:extLst>
          </p:cNvPr>
          <p:cNvSpPr/>
          <p:nvPr/>
        </p:nvSpPr>
        <p:spPr>
          <a:xfrm flipV="1">
            <a:off x="4505438" y="6871607"/>
            <a:ext cx="3073030" cy="1301934"/>
          </a:xfrm>
          <a:prstGeom prst="uturnArrow">
            <a:avLst>
              <a:gd name="adj1" fmla="val 37244"/>
              <a:gd name="adj2" fmla="val 18622"/>
              <a:gd name="adj3" fmla="val 20252"/>
              <a:gd name="adj4" fmla="val 52602"/>
              <a:gd name="adj5" fmla="val 968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sp>
        <p:nvSpPr>
          <p:cNvPr id="374" name="Arrow: U-Turn Milestone 2" title="Timeline Arrow">
            <a:extLst>
              <a:ext uri="{FF2B5EF4-FFF2-40B4-BE49-F238E27FC236}">
                <a16:creationId xmlns:a16="http://schemas.microsoft.com/office/drawing/2014/main" id="{F0DFDD9C-5543-334C-9CA8-7B84E3B7AB4F}"/>
              </a:ext>
            </a:extLst>
          </p:cNvPr>
          <p:cNvSpPr/>
          <p:nvPr/>
        </p:nvSpPr>
        <p:spPr>
          <a:xfrm flipV="1">
            <a:off x="12193588" y="7341969"/>
            <a:ext cx="9482254" cy="1301934"/>
          </a:xfrm>
          <a:prstGeom prst="uturnArrow">
            <a:avLst>
              <a:gd name="adj1" fmla="val 37244"/>
              <a:gd name="adj2" fmla="val 18622"/>
              <a:gd name="adj3" fmla="val 20252"/>
              <a:gd name="adj4" fmla="val 52602"/>
              <a:gd name="adj5" fmla="val 95441"/>
            </a:avLst>
          </a:prstGeom>
          <a:solidFill>
            <a:schemeClr val="accent1">
              <a:alpha val="48000"/>
            </a:schemeClr>
          </a:solidFill>
          <a:ln>
            <a:noFill/>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cxnSp>
        <p:nvCxnSpPr>
          <p:cNvPr id="375" name="Connector Milestone 1" title="Connecter Line">
            <a:extLst>
              <a:ext uri="{FF2B5EF4-FFF2-40B4-BE49-F238E27FC236}">
                <a16:creationId xmlns:a16="http://schemas.microsoft.com/office/drawing/2014/main" id="{2A720C6A-16A7-F14D-8884-CC361F7CFF4D}"/>
              </a:ext>
            </a:extLst>
          </p:cNvPr>
          <p:cNvCxnSpPr>
            <a:cxnSpLocks/>
          </p:cNvCxnSpPr>
          <p:nvPr/>
        </p:nvCxnSpPr>
        <p:spPr>
          <a:xfrm flipH="1">
            <a:off x="12404844" y="6935790"/>
            <a:ext cx="2" cy="286920"/>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8" name="Connector Milestone 1" title="Connecter Line">
            <a:extLst>
              <a:ext uri="{FF2B5EF4-FFF2-40B4-BE49-F238E27FC236}">
                <a16:creationId xmlns:a16="http://schemas.microsoft.com/office/drawing/2014/main" id="{BE2D1DB7-F50C-BA4D-8D5C-0AE0B32B3FDC}"/>
              </a:ext>
            </a:extLst>
          </p:cNvPr>
          <p:cNvCxnSpPr>
            <a:cxnSpLocks/>
          </p:cNvCxnSpPr>
          <p:nvPr/>
        </p:nvCxnSpPr>
        <p:spPr>
          <a:xfrm flipH="1">
            <a:off x="21390920" y="6922412"/>
            <a:ext cx="2" cy="286920"/>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nvGrpSpPr>
          <p:cNvPr id="379" name="Text Milestone 6" title="Item Text">
            <a:extLst>
              <a:ext uri="{FF2B5EF4-FFF2-40B4-BE49-F238E27FC236}">
                <a16:creationId xmlns:a16="http://schemas.microsoft.com/office/drawing/2014/main" id="{BAEA31C2-D39C-1E4B-8002-B224692B4184}"/>
              </a:ext>
            </a:extLst>
          </p:cNvPr>
          <p:cNvGrpSpPr/>
          <p:nvPr/>
        </p:nvGrpSpPr>
        <p:grpSpPr>
          <a:xfrm>
            <a:off x="10830637" y="9010608"/>
            <a:ext cx="3298452" cy="1161849"/>
            <a:chOff x="7602524" y="4930774"/>
            <a:chExt cx="1767840" cy="589584"/>
          </a:xfrm>
        </p:grpSpPr>
        <p:sp>
          <p:nvSpPr>
            <p:cNvPr id="380" name="TextBox 379">
              <a:extLst>
                <a:ext uri="{FF2B5EF4-FFF2-40B4-BE49-F238E27FC236}">
                  <a16:creationId xmlns:a16="http://schemas.microsoft.com/office/drawing/2014/main" id="{EC2E3446-05E8-0E42-B5D1-2CA62906D7C5}"/>
                </a:ext>
              </a:extLst>
            </p:cNvPr>
            <p:cNvSpPr txBox="1"/>
            <p:nvPr/>
          </p:nvSpPr>
          <p:spPr>
            <a:xfrm>
              <a:off x="7602524" y="4930774"/>
              <a:ext cx="1767840" cy="187419"/>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2400" b="0" i="0" u="none" strike="noStrike" kern="1200" cap="none" spc="0" normalizeH="0" baseline="0" noProof="0">
                  <a:ln>
                    <a:noFill/>
                  </a:ln>
                  <a:solidFill>
                    <a:prstClr val="white">
                      <a:lumMod val="75000"/>
                    </a:prstClr>
                  </a:solidFill>
                  <a:effectLst/>
                  <a:uLnTx/>
                  <a:uFillTx/>
                  <a:latin typeface="Trebuchet MS" panose="020B0603020202020204"/>
                  <a:ea typeface="+mn-ea"/>
                  <a:cs typeface="+mn-cs"/>
                </a:rPr>
                <a:t>Bug Fixes, Hot Fixes</a:t>
              </a:r>
            </a:p>
          </p:txBody>
        </p:sp>
        <p:sp>
          <p:nvSpPr>
            <p:cNvPr id="381" name="TextBox 380">
              <a:extLst>
                <a:ext uri="{FF2B5EF4-FFF2-40B4-BE49-F238E27FC236}">
                  <a16:creationId xmlns:a16="http://schemas.microsoft.com/office/drawing/2014/main" id="{D6120727-F37D-EE4D-8802-8163A7238A43}"/>
                </a:ext>
              </a:extLst>
            </p:cNvPr>
            <p:cNvSpPr txBox="1"/>
            <p:nvPr/>
          </p:nvSpPr>
          <p:spPr>
            <a:xfrm>
              <a:off x="7602524" y="5239230"/>
              <a:ext cx="1767840" cy="281128"/>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Bug Fixes, </a:t>
              </a:r>
              <a:r>
                <a:rPr kumimoji="0" lang="en-ZA" sz="1800" b="0" i="0" u="none" strike="noStrike" kern="1200" cap="none" spc="0" normalizeH="0" baseline="0" noProof="0" err="1">
                  <a:ln>
                    <a:noFill/>
                  </a:ln>
                  <a:solidFill>
                    <a:srgbClr val="61E7F1"/>
                  </a:solidFill>
                  <a:effectLst/>
                  <a:uLnTx/>
                  <a:uFillTx/>
                  <a:latin typeface="Trebuchet MS" panose="020B0603020202020204"/>
                  <a:ea typeface="+mn-ea"/>
                  <a:cs typeface="+mn-cs"/>
                </a:rPr>
                <a:t>HotFixes</a:t>
              </a:r>
              <a:r>
                <a:rPr kumimoji="0" lang="en-ZA" sz="1800" b="0" i="0" u="none" strike="noStrike" kern="1200" cap="none" spc="0" normalizeH="0" baseline="0" noProof="0">
                  <a:ln>
                    <a:noFill/>
                  </a:ln>
                  <a:solidFill>
                    <a:srgbClr val="61E7F1"/>
                  </a:solidFill>
                  <a:effectLst/>
                  <a:uLnTx/>
                  <a:uFillTx/>
                  <a:latin typeface="Trebuchet MS" panose="020B0603020202020204"/>
                  <a:ea typeface="+mn-ea"/>
                  <a:cs typeface="+mn-cs"/>
                </a:rPr>
                <a:t>, Priority Features added mid-sprint</a:t>
              </a:r>
            </a:p>
          </p:txBody>
        </p:sp>
      </p:grpSp>
      <p:sp>
        <p:nvSpPr>
          <p:cNvPr id="382" name="Arrow: U-Turn Milestone 2" title="Timeline Arrow">
            <a:extLst>
              <a:ext uri="{FF2B5EF4-FFF2-40B4-BE49-F238E27FC236}">
                <a16:creationId xmlns:a16="http://schemas.microsoft.com/office/drawing/2014/main" id="{F129EC4E-90FB-374E-BD73-26A8F05A30AA}"/>
              </a:ext>
            </a:extLst>
          </p:cNvPr>
          <p:cNvSpPr/>
          <p:nvPr/>
        </p:nvSpPr>
        <p:spPr>
          <a:xfrm flipV="1">
            <a:off x="18970469" y="5909405"/>
            <a:ext cx="2638040" cy="967014"/>
          </a:xfrm>
          <a:prstGeom prst="uturnArrow">
            <a:avLst>
              <a:gd name="adj1" fmla="val 37244"/>
              <a:gd name="adj2" fmla="val 18622"/>
              <a:gd name="adj3" fmla="val 20252"/>
              <a:gd name="adj4" fmla="val 52602"/>
              <a:gd name="adj5" fmla="val 95441"/>
            </a:avLst>
          </a:prstGeom>
          <a:solidFill>
            <a:schemeClr val="accent1">
              <a:alpha val="48000"/>
            </a:schemeClr>
          </a:solidFill>
          <a:ln>
            <a:no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ZA" sz="3600" b="0" i="0" u="none" strike="noStrike" kern="1200" cap="none" spc="0" normalizeH="0" baseline="0" noProof="0">
              <a:ln>
                <a:noFill/>
              </a:ln>
              <a:solidFill>
                <a:srgbClr val="61E7F1"/>
              </a:solidFill>
              <a:effectLst/>
              <a:uLnTx/>
              <a:uFillTx/>
              <a:latin typeface="Trebuchet MS" panose="020B0603020202020204"/>
              <a:ea typeface="+mn-ea"/>
              <a:cs typeface="+mn-cs"/>
            </a:endParaRPr>
          </a:p>
        </p:txBody>
      </p:sp>
      <p:cxnSp>
        <p:nvCxnSpPr>
          <p:cNvPr id="384" name="Connector Milestone 1" title="Connecter Line">
            <a:extLst>
              <a:ext uri="{FF2B5EF4-FFF2-40B4-BE49-F238E27FC236}">
                <a16:creationId xmlns:a16="http://schemas.microsoft.com/office/drawing/2014/main" id="{1519F6A3-0125-EE4B-B7FE-08CF7EDFB615}"/>
              </a:ext>
            </a:extLst>
          </p:cNvPr>
          <p:cNvCxnSpPr>
            <a:cxnSpLocks/>
          </p:cNvCxnSpPr>
          <p:nvPr/>
        </p:nvCxnSpPr>
        <p:spPr>
          <a:xfrm flipH="1">
            <a:off x="12376853" y="8584128"/>
            <a:ext cx="117956" cy="285068"/>
          </a:xfrm>
          <a:prstGeom prst="line">
            <a:avLst/>
          </a:prstGeom>
          <a:ln>
            <a:solidFill>
              <a:schemeClr val="accent5">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88" name="Duration 5" title="Duration Text">
            <a:extLst>
              <a:ext uri="{FF2B5EF4-FFF2-40B4-BE49-F238E27FC236}">
                <a16:creationId xmlns:a16="http://schemas.microsoft.com/office/drawing/2014/main" id="{7F112320-4945-E34A-8A74-71845AD3117A}"/>
              </a:ext>
            </a:extLst>
          </p:cNvPr>
          <p:cNvSpPr txBox="1"/>
          <p:nvPr/>
        </p:nvSpPr>
        <p:spPr>
          <a:xfrm>
            <a:off x="18957336" y="6378999"/>
            <a:ext cx="2544802" cy="246221"/>
          </a:xfrm>
          <a:prstGeom prst="rect">
            <a:avLst/>
          </a:prstGeom>
          <a:noFill/>
        </p:spPr>
        <p:txBody>
          <a:bodyPr wrap="square" lIns="0" tIns="0" rIns="0" bIns="0" rtlCol="0">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ZA" sz="1600" b="0" i="0" u="none" strike="noStrike" kern="1200" cap="none" spc="0" normalizeH="0" baseline="0" noProof="0">
                <a:ln>
                  <a:noFill/>
                </a:ln>
                <a:solidFill>
                  <a:srgbClr val="4472C4">
                    <a:lumMod val="20000"/>
                    <a:lumOff val="80000"/>
                  </a:srgbClr>
                </a:solidFill>
                <a:effectLst/>
                <a:uLnTx/>
                <a:uFillTx/>
                <a:latin typeface="Trebuchet MS" panose="020B0603020202020204"/>
                <a:ea typeface="+mn-ea"/>
                <a:cs typeface="+mn-cs"/>
              </a:rPr>
              <a:t>Priority issues, bugs</a:t>
            </a:r>
          </a:p>
        </p:txBody>
      </p:sp>
      <p:sp>
        <p:nvSpPr>
          <p:cNvPr id="390" name="TextBox 389">
            <a:extLst>
              <a:ext uri="{FF2B5EF4-FFF2-40B4-BE49-F238E27FC236}">
                <a16:creationId xmlns:a16="http://schemas.microsoft.com/office/drawing/2014/main" id="{3B9832EE-ACC0-2545-8BB7-B43F6768A0F2}"/>
              </a:ext>
            </a:extLst>
          </p:cNvPr>
          <p:cNvSpPr txBox="1"/>
          <p:nvPr/>
        </p:nvSpPr>
        <p:spPr>
          <a:xfrm>
            <a:off x="266145" y="11498271"/>
            <a:ext cx="4119012" cy="584775"/>
          </a:xfrm>
          <a:prstGeom prst="rect">
            <a:avLst/>
          </a:prstGeom>
          <a:noFill/>
        </p:spPr>
        <p:txBody>
          <a:bodyPr wrap="square" rtlCol="0">
            <a:spAutoFit/>
          </a:bodyPr>
          <a:lstStyle/>
          <a:p>
            <a:pPr marL="0" marR="0" lvl="0" indent="0" algn="l" defTabSz="18288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92D050"/>
                </a:solidFill>
                <a:effectLst/>
                <a:uLnTx/>
                <a:uFillTx/>
                <a:latin typeface="Calibri" panose="020F0502020204030204"/>
                <a:ea typeface="+mn-ea"/>
                <a:cs typeface="+mn-cs"/>
              </a:rPr>
              <a:t>* </a:t>
            </a:r>
            <a:r>
              <a:rPr kumimoji="0" lang="en-US" sz="1600" b="0" i="0" u="none" strike="noStrike" kern="1200" cap="none" spc="0" normalizeH="0" baseline="0" noProof="0" err="1">
                <a:ln>
                  <a:noFill/>
                </a:ln>
                <a:solidFill>
                  <a:srgbClr val="92D050"/>
                </a:solidFill>
                <a:effectLst/>
                <a:uLnTx/>
                <a:uFillTx/>
                <a:latin typeface="Calibri" panose="020F0502020204030204"/>
                <a:ea typeface="+mn-ea"/>
                <a:cs typeface="+mn-cs"/>
              </a:rPr>
              <a:t>SemVer</a:t>
            </a:r>
            <a:r>
              <a:rPr kumimoji="0" lang="en-US" sz="1600" b="0" i="0" u="none" strike="noStrike" kern="1200" cap="none" spc="0" normalizeH="0" baseline="0" noProof="0">
                <a:ln>
                  <a:noFill/>
                </a:ln>
                <a:solidFill>
                  <a:srgbClr val="92D050"/>
                </a:solidFill>
                <a:effectLst/>
                <a:uLnTx/>
                <a:uFillTx/>
                <a:latin typeface="Calibri" panose="020F0502020204030204"/>
                <a:ea typeface="+mn-ea"/>
                <a:cs typeface="+mn-cs"/>
              </a:rPr>
              <a:t> x</a:t>
            </a:r>
            <a:r>
              <a:rPr kumimoji="0" lang="en-US" sz="1600" b="0" i="0" u="none" strike="noStrike" kern="1200" cap="none" spc="0" normalizeH="0" baseline="0" noProof="0" err="1">
                <a:ln>
                  <a:noFill/>
                </a:ln>
                <a:solidFill>
                  <a:srgbClr val="92D050"/>
                </a:solidFill>
                <a:effectLst/>
                <a:uLnTx/>
                <a:uFillTx/>
                <a:latin typeface="Calibri" panose="020F0502020204030204"/>
                <a:ea typeface="+mn-ea"/>
                <a:cs typeface="+mn-cs"/>
              </a:rPr>
              <a:t>.y.z</a:t>
            </a:r>
            <a:r>
              <a:rPr kumimoji="0" lang="en-US" sz="1600" b="0" i="0" u="none" strike="noStrike" kern="1200" cap="none" spc="0" normalizeH="0" baseline="0" noProof="0">
                <a:ln>
                  <a:noFill/>
                </a:ln>
                <a:solidFill>
                  <a:srgbClr val="92D050"/>
                </a:solidFill>
                <a:effectLst/>
                <a:uLnTx/>
                <a:uFillTx/>
                <a:latin typeface="Calibri" panose="020F0502020204030204"/>
                <a:ea typeface="+mn-ea"/>
                <a:cs typeface="+mn-cs"/>
              </a:rPr>
              <a:t>. Moved to pure </a:t>
            </a:r>
            <a:r>
              <a:rPr kumimoji="0" lang="en-US" sz="1600" b="0" i="0" u="none" strike="noStrike" kern="1200" cap="none" spc="0" normalizeH="0" baseline="0" noProof="0" err="1">
                <a:ln>
                  <a:noFill/>
                </a:ln>
                <a:solidFill>
                  <a:srgbClr val="92D050"/>
                </a:solidFill>
                <a:effectLst/>
                <a:uLnTx/>
                <a:uFillTx/>
                <a:latin typeface="Calibri" panose="020F0502020204030204"/>
                <a:ea typeface="+mn-ea"/>
                <a:cs typeface="+mn-cs"/>
              </a:rPr>
              <a:t>Semver</a:t>
            </a:r>
            <a:r>
              <a:rPr kumimoji="0" lang="en-US" sz="1600" b="0" i="0" u="none" strike="noStrike" kern="1200" cap="none" spc="0" normalizeH="0" baseline="0" noProof="0">
                <a:ln>
                  <a:noFill/>
                </a:ln>
                <a:solidFill>
                  <a:srgbClr val="92D050"/>
                </a:solidFill>
                <a:effectLst/>
                <a:uLnTx/>
                <a:uFillTx/>
                <a:latin typeface="Calibri" panose="020F0502020204030204"/>
                <a:ea typeface="+mn-ea"/>
                <a:cs typeface="+mn-cs"/>
              </a:rPr>
              <a:t> starting PI-11 (11.x.x)</a:t>
            </a:r>
          </a:p>
        </p:txBody>
      </p:sp>
    </p:spTree>
    <p:extLst>
      <p:ext uri="{BB962C8B-B14F-4D97-AF65-F5344CB8AC3E}">
        <p14:creationId xmlns:p14="http://schemas.microsoft.com/office/powerpoint/2010/main" val="1345429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0EFA-D05A-034D-B96A-994046627C64}"/>
              </a:ext>
            </a:extLst>
          </p:cNvPr>
          <p:cNvSpPr>
            <a:spLocks noGrp="1"/>
          </p:cNvSpPr>
          <p:nvPr>
            <p:ph type="title"/>
          </p:nvPr>
        </p:nvSpPr>
        <p:spPr>
          <a:xfrm>
            <a:off x="1735714" y="325522"/>
            <a:ext cx="20915746" cy="950768"/>
          </a:xfrm>
        </p:spPr>
        <p:txBody>
          <a:bodyPr/>
          <a:lstStyle/>
          <a:p>
            <a:r>
              <a:rPr lang="en-US" dirty="0"/>
              <a:t>Switch Functionality – </a:t>
            </a:r>
            <a:r>
              <a:rPr lang="en-US" dirty="0" err="1">
                <a:solidFill>
                  <a:schemeClr val="bg1"/>
                </a:solidFill>
              </a:rPr>
              <a:t>Mojaloop</a:t>
            </a:r>
            <a:r>
              <a:rPr lang="en-US" dirty="0">
                <a:solidFill>
                  <a:schemeClr val="bg1"/>
                </a:solidFill>
              </a:rPr>
              <a:t> </a:t>
            </a:r>
            <a:r>
              <a:rPr lang="en-US" sz="3600" dirty="0">
                <a:solidFill>
                  <a:prstClr val="white"/>
                </a:solidFill>
              </a:rPr>
              <a:t>(PI-17)</a:t>
            </a:r>
            <a:endParaRPr lang="en-US" sz="3600" dirty="0"/>
          </a:p>
        </p:txBody>
      </p:sp>
      <p:sp>
        <p:nvSpPr>
          <p:cNvPr id="3" name="Slide Number Placeholder 2">
            <a:extLst>
              <a:ext uri="{FF2B5EF4-FFF2-40B4-BE49-F238E27FC236}">
                <a16:creationId xmlns:a16="http://schemas.microsoft.com/office/drawing/2014/main" id="{79DD17EF-3375-EC49-8460-4886CBB72772}"/>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6B844E90-8265-7549-9ECB-64CE4E771DCB}"/>
              </a:ext>
            </a:extLst>
          </p:cNvPr>
          <p:cNvSpPr txBox="1"/>
          <p:nvPr/>
        </p:nvSpPr>
        <p:spPr>
          <a:xfrm>
            <a:off x="9515415" y="2072013"/>
            <a:ext cx="5394362" cy="261610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Payer-Initiated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P2P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Prepares, Fulfils,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p:txBody>
      </p:sp>
      <p:cxnSp>
        <p:nvCxnSpPr>
          <p:cNvPr id="25" name="Straight Connector 24">
            <a:extLst>
              <a:ext uri="{FF2B5EF4-FFF2-40B4-BE49-F238E27FC236}">
                <a16:creationId xmlns:a16="http://schemas.microsoft.com/office/drawing/2014/main" id="{DD90C611-2A62-1D4F-ACF3-5F02456199C9}"/>
              </a:ext>
            </a:extLst>
          </p:cNvPr>
          <p:cNvCxnSpPr/>
          <p:nvPr/>
        </p:nvCxnSpPr>
        <p:spPr>
          <a:xfrm>
            <a:off x="8488013" y="1276291"/>
            <a:ext cx="0" cy="10455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71CCD25-6B27-294B-9786-6FA53D416710}"/>
              </a:ext>
            </a:extLst>
          </p:cNvPr>
          <p:cNvSpPr txBox="1"/>
          <p:nvPr/>
        </p:nvSpPr>
        <p:spPr>
          <a:xfrm>
            <a:off x="457700" y="5488458"/>
            <a:ext cx="8030314" cy="32316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rPr>
              <a:t>Mojaloop: Focus Use-cases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endParaRPr>
          </a:p>
          <a:p>
            <a:pPr marL="1828800" marR="0" lvl="1" indent="-914400" algn="l" defTabSz="457200" rtl="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1200" cap="none" spc="0" normalizeH="0" baseline="0" noProof="0">
                <a:ln>
                  <a:noFill/>
                </a:ln>
                <a:solidFill>
                  <a:prstClr val="white"/>
                </a:solidFill>
                <a:effectLst/>
                <a:uLnTx/>
                <a:uFillTx/>
                <a:latin typeface="Calibri" panose="020F0502020204030204" pitchFamily="34" charset="0"/>
                <a:ea typeface="Apple Color Emoji" pitchFamily="2" charset="0"/>
                <a:cs typeface="Calibri" panose="020F0502020204030204" pitchFamily="34" charset="0"/>
              </a:rPr>
              <a:t>P2P</a:t>
            </a:r>
          </a:p>
          <a:p>
            <a:pPr marL="1828800" marR="0" lvl="1" indent="-914400" algn="l" defTabSz="457200" rtl="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1200" cap="none" spc="0" normalizeH="0" baseline="0" noProof="0">
                <a:ln>
                  <a:noFill/>
                </a:ln>
                <a:solidFill>
                  <a:prstClr val="white"/>
                </a:solidFill>
                <a:effectLst/>
                <a:uLnTx/>
                <a:uFillTx/>
                <a:latin typeface="Calibri" panose="020F0502020204030204" pitchFamily="34" charset="0"/>
                <a:ea typeface="Apple Color Emoji" pitchFamily="2" charset="0"/>
                <a:cs typeface="Calibri" panose="020F0502020204030204" pitchFamily="34" charset="0"/>
              </a:rPr>
              <a:t>Merchant ‘Request to Pay’</a:t>
            </a:r>
          </a:p>
          <a:p>
            <a:pPr marL="1828800" marR="0" lvl="1" indent="-914400" algn="l" defTabSz="457200" rtl="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1200" cap="none" spc="0" normalizeH="0" baseline="0" noProof="0">
                <a:ln>
                  <a:noFill/>
                </a:ln>
                <a:solidFill>
                  <a:prstClr val="white"/>
                </a:solidFill>
                <a:effectLst/>
                <a:uLnTx/>
                <a:uFillTx/>
                <a:latin typeface="Calibri" panose="020F0502020204030204" pitchFamily="34" charset="0"/>
                <a:ea typeface="Apple Color Emoji" pitchFamily="2" charset="0"/>
                <a:cs typeface="Calibri" panose="020F0502020204030204" pitchFamily="34" charset="0"/>
              </a:rPr>
              <a:t>Bulk Payments</a:t>
            </a:r>
          </a:p>
          <a:p>
            <a:pPr marL="1828800" marR="0" lvl="1" indent="-914400" algn="l" defTabSz="457200" rtl="0" eaLnBrk="1" fontAlgn="auto" latinLnBrk="0" hangingPunct="1">
              <a:lnSpc>
                <a:spcPct val="100000"/>
              </a:lnSpc>
              <a:spcBef>
                <a:spcPts val="0"/>
              </a:spcBef>
              <a:spcAft>
                <a:spcPts val="0"/>
              </a:spcAft>
              <a:buClrTx/>
              <a:buSzTx/>
              <a:buFontTx/>
              <a:buAutoNum type="arabicPeriod"/>
              <a:tabLst/>
              <a:defRPr/>
            </a:pPr>
            <a:r>
              <a:rPr kumimoji="0" lang="en-US" sz="3200" b="0" i="0" u="none" strike="noStrike" kern="1200" cap="none" spc="0" normalizeH="0" baseline="0" noProof="0">
                <a:ln>
                  <a:noFill/>
                </a:ln>
                <a:solidFill>
                  <a:prstClr val="white"/>
                </a:solidFill>
                <a:effectLst/>
                <a:uLnTx/>
                <a:uFillTx/>
                <a:latin typeface="Calibri" panose="020F0502020204030204" pitchFamily="34" charset="0"/>
                <a:ea typeface="Apple Color Emoji" pitchFamily="2" charset="0"/>
                <a:cs typeface="Calibri" panose="020F0502020204030204" pitchFamily="34" charset="0"/>
              </a:rPr>
              <a:t>PISP payments</a:t>
            </a:r>
          </a:p>
        </p:txBody>
      </p:sp>
      <p:grpSp>
        <p:nvGrpSpPr>
          <p:cNvPr id="23" name="Group 22">
            <a:extLst>
              <a:ext uri="{FF2B5EF4-FFF2-40B4-BE49-F238E27FC236}">
                <a16:creationId xmlns:a16="http://schemas.microsoft.com/office/drawing/2014/main" id="{B0351BC8-6BE8-AC46-8EED-48A56F5D23FF}"/>
              </a:ext>
            </a:extLst>
          </p:cNvPr>
          <p:cNvGrpSpPr/>
          <p:nvPr/>
        </p:nvGrpSpPr>
        <p:grpSpPr>
          <a:xfrm>
            <a:off x="9111385" y="10527531"/>
            <a:ext cx="3381054" cy="2316014"/>
            <a:chOff x="10436391" y="5661632"/>
            <a:chExt cx="1690527" cy="1158007"/>
          </a:xfrm>
          <a:solidFill>
            <a:srgbClr val="3A3838"/>
          </a:solidFill>
        </p:grpSpPr>
        <p:sp>
          <p:nvSpPr>
            <p:cNvPr id="27" name="TextBox 26">
              <a:extLst>
                <a:ext uri="{FF2B5EF4-FFF2-40B4-BE49-F238E27FC236}">
                  <a16:creationId xmlns:a16="http://schemas.microsoft.com/office/drawing/2014/main" id="{A2FEA437-C6F8-6748-A0A1-DD8A4F0FEA69}"/>
                </a:ext>
              </a:extLst>
            </p:cNvPr>
            <p:cNvSpPr txBox="1"/>
            <p:nvPr/>
          </p:nvSpPr>
          <p:spPr>
            <a:xfrm>
              <a:off x="10436391" y="5850143"/>
              <a:ext cx="1690527" cy="969496"/>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17FFA9"/>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PoC / Initial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Partially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Not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Out of Scope</a:t>
              </a:r>
            </a:p>
          </p:txBody>
        </p:sp>
        <p:sp>
          <p:nvSpPr>
            <p:cNvPr id="28" name="TextBox 27">
              <a:extLst>
                <a:ext uri="{FF2B5EF4-FFF2-40B4-BE49-F238E27FC236}">
                  <a16:creationId xmlns:a16="http://schemas.microsoft.com/office/drawing/2014/main" id="{257470C5-D22C-EF4E-8422-D68B9CF6372E}"/>
                </a:ext>
              </a:extLst>
            </p:cNvPr>
            <p:cNvSpPr txBox="1"/>
            <p:nvPr/>
          </p:nvSpPr>
          <p:spPr>
            <a:xfrm>
              <a:off x="10436391" y="5661632"/>
              <a:ext cx="315407" cy="230833"/>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E4EE"/>
                  </a:solidFill>
                  <a:effectLst/>
                  <a:uLnTx/>
                  <a:uFillTx/>
                  <a:latin typeface="Calibri" panose="020F0502020204030204"/>
                  <a:ea typeface="+mn-ea"/>
                  <a:cs typeface="+mn-cs"/>
                </a:rPr>
                <a:t>Key</a:t>
              </a:r>
            </a:p>
          </p:txBody>
        </p:sp>
      </p:grpSp>
      <p:sp>
        <p:nvSpPr>
          <p:cNvPr id="14" name="TextBox 13">
            <a:extLst>
              <a:ext uri="{FF2B5EF4-FFF2-40B4-BE49-F238E27FC236}">
                <a16:creationId xmlns:a16="http://schemas.microsoft.com/office/drawing/2014/main" id="{D30C19EC-5BB3-CC45-811D-FF295D0C2CBC}"/>
              </a:ext>
            </a:extLst>
          </p:cNvPr>
          <p:cNvSpPr txBox="1"/>
          <p:nvPr/>
        </p:nvSpPr>
        <p:spPr>
          <a:xfrm>
            <a:off x="17028503" y="2072011"/>
            <a:ext cx="5476820" cy="310854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Payee-Initiated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MIMP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Transaction Requests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Prepares, Fulfils,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p:txBody>
      </p:sp>
      <p:sp>
        <p:nvSpPr>
          <p:cNvPr id="17" name="TextBox 16">
            <a:extLst>
              <a:ext uri="{FF2B5EF4-FFF2-40B4-BE49-F238E27FC236}">
                <a16:creationId xmlns:a16="http://schemas.microsoft.com/office/drawing/2014/main" id="{1BB4D90D-F936-3445-9258-25CAD82115DB}"/>
              </a:ext>
            </a:extLst>
          </p:cNvPr>
          <p:cNvSpPr txBox="1"/>
          <p:nvPr/>
        </p:nvSpPr>
        <p:spPr>
          <a:xfrm>
            <a:off x="9510797" y="6574739"/>
            <a:ext cx="4824590" cy="261610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Bulk Payments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Bulk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Prepares, Fulfils,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p:txBody>
      </p:sp>
      <p:sp>
        <p:nvSpPr>
          <p:cNvPr id="18" name="TextBox 17">
            <a:extLst>
              <a:ext uri="{FF2B5EF4-FFF2-40B4-BE49-F238E27FC236}">
                <a16:creationId xmlns:a16="http://schemas.microsoft.com/office/drawing/2014/main" id="{59874610-075F-4847-8CA2-BDF3B1C86EB2}"/>
              </a:ext>
            </a:extLst>
          </p:cNvPr>
          <p:cNvSpPr txBox="1"/>
          <p:nvPr/>
        </p:nvSpPr>
        <p:spPr>
          <a:xfrm>
            <a:off x="17206921" y="6574739"/>
            <a:ext cx="3596690" cy="3108543"/>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6E4EE"/>
                </a:solidFill>
                <a:effectLst/>
                <a:uLnTx/>
                <a:uFillTx/>
                <a:latin typeface="Calibri" panose="020F0502020204030204"/>
                <a:ea typeface="+mn-ea"/>
                <a:cs typeface="+mn-cs"/>
              </a:rPr>
              <a:t>PISP Payments</a:t>
            </a:r>
            <a:r>
              <a:rPr kumimoji="0" lang="en-US" sz="3600" b="0" i="0" u="none" strike="noStrike" kern="1200" cap="none" spc="0" normalizeH="0" baseline="0" noProof="0" dirty="0">
                <a:ln>
                  <a:noFill/>
                </a:ln>
                <a:solidFill>
                  <a:srgbClr val="86E4E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srgbClr val="17FFA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PISP</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srgbClr val="00BAFF"/>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Account Linking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srgbClr val="17FFA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Un-linking</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srgbClr val="17FFA9"/>
                </a:solidFill>
                <a:effectLst/>
                <a:uLnTx/>
                <a:uFillTx/>
                <a:latin typeface="Calibri" panose="020F0502020204030204"/>
                <a:ea typeface="+mn-ea"/>
                <a:cs typeface="+mn-cs"/>
              </a:rPr>
              <a:t>●</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Error scenarios</a:t>
            </a:r>
          </a:p>
        </p:txBody>
      </p:sp>
    </p:spTree>
    <p:extLst>
      <p:ext uri="{BB962C8B-B14F-4D97-AF65-F5344CB8AC3E}">
        <p14:creationId xmlns:p14="http://schemas.microsoft.com/office/powerpoint/2010/main" val="4094319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0EFA-D05A-034D-B96A-994046627C64}"/>
              </a:ext>
            </a:extLst>
          </p:cNvPr>
          <p:cNvSpPr>
            <a:spLocks noGrp="1"/>
          </p:cNvSpPr>
          <p:nvPr>
            <p:ph type="title"/>
          </p:nvPr>
        </p:nvSpPr>
        <p:spPr>
          <a:xfrm>
            <a:off x="1735714" y="325522"/>
            <a:ext cx="20915746" cy="950768"/>
          </a:xfrm>
        </p:spPr>
        <p:txBody>
          <a:bodyPr/>
          <a:lstStyle/>
          <a:p>
            <a:r>
              <a:rPr lang="en-US" dirty="0"/>
              <a:t>Switch FSPIOP Functionality – </a:t>
            </a:r>
            <a:r>
              <a:rPr lang="en-US" dirty="0" err="1">
                <a:solidFill>
                  <a:schemeClr val="bg1"/>
                </a:solidFill>
              </a:rPr>
              <a:t>Mojaloop</a:t>
            </a:r>
            <a:r>
              <a:rPr lang="en-US" dirty="0">
                <a:solidFill>
                  <a:schemeClr val="bg1"/>
                </a:solidFill>
              </a:rPr>
              <a:t> </a:t>
            </a:r>
            <a:r>
              <a:rPr lang="en-US" sz="3600" dirty="0">
                <a:solidFill>
                  <a:prstClr val="white"/>
                </a:solidFill>
              </a:rPr>
              <a:t>(PI-17)</a:t>
            </a:r>
            <a:endParaRPr lang="en-US" sz="3600" dirty="0"/>
          </a:p>
        </p:txBody>
      </p:sp>
      <p:sp>
        <p:nvSpPr>
          <p:cNvPr id="3" name="Slide Number Placeholder 2">
            <a:extLst>
              <a:ext uri="{FF2B5EF4-FFF2-40B4-BE49-F238E27FC236}">
                <a16:creationId xmlns:a16="http://schemas.microsoft.com/office/drawing/2014/main" id="{79DD17EF-3375-EC49-8460-4886CBB72772}"/>
              </a:ext>
            </a:extLst>
          </p:cNvPr>
          <p:cNvSpPr>
            <a:spLocks noGrp="1"/>
          </p:cNvSpPr>
          <p:nvPr>
            <p:ph type="sldNum"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23</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6B844E90-8265-7549-9ECB-64CE4E771DCB}"/>
              </a:ext>
            </a:extLst>
          </p:cNvPr>
          <p:cNvSpPr txBox="1"/>
          <p:nvPr/>
        </p:nvSpPr>
        <p:spPr>
          <a:xfrm>
            <a:off x="1173936" y="3395419"/>
            <a:ext cx="5407891" cy="286232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Payer-Initiated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P2P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Prepares, Fulfils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p:txBody>
      </p:sp>
      <p:cxnSp>
        <p:nvCxnSpPr>
          <p:cNvPr id="25" name="Straight Connector 24">
            <a:extLst>
              <a:ext uri="{FF2B5EF4-FFF2-40B4-BE49-F238E27FC236}">
                <a16:creationId xmlns:a16="http://schemas.microsoft.com/office/drawing/2014/main" id="{DD90C611-2A62-1D4F-ACF3-5F02456199C9}"/>
              </a:ext>
            </a:extLst>
          </p:cNvPr>
          <p:cNvCxnSpPr/>
          <p:nvPr/>
        </p:nvCxnSpPr>
        <p:spPr>
          <a:xfrm>
            <a:off x="8488013" y="1276291"/>
            <a:ext cx="0" cy="10455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71CCD25-6B27-294B-9786-6FA53D416710}"/>
              </a:ext>
            </a:extLst>
          </p:cNvPr>
          <p:cNvSpPr txBox="1"/>
          <p:nvPr/>
        </p:nvSpPr>
        <p:spPr>
          <a:xfrm>
            <a:off x="457700" y="1826949"/>
            <a:ext cx="803031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rPr>
              <a:t>Mojaloop v1.1: Use-cases</a:t>
            </a:r>
          </a:p>
        </p:txBody>
      </p:sp>
      <p:sp>
        <p:nvSpPr>
          <p:cNvPr id="18" name="TextBox 17">
            <a:extLst>
              <a:ext uri="{FF2B5EF4-FFF2-40B4-BE49-F238E27FC236}">
                <a16:creationId xmlns:a16="http://schemas.microsoft.com/office/drawing/2014/main" id="{1CB7E22C-6A96-2245-A6B3-63234091F659}"/>
              </a:ext>
            </a:extLst>
          </p:cNvPr>
          <p:cNvSpPr txBox="1"/>
          <p:nvPr/>
        </p:nvSpPr>
        <p:spPr>
          <a:xfrm>
            <a:off x="9770743" y="2810676"/>
            <a:ext cx="3853812" cy="89562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Prepare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Quotes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86E4EE"/>
                </a:solidFill>
                <a:effectLst/>
                <a:uLnTx/>
                <a:uFillTx/>
                <a:latin typeface="Calibri" panose="020F0502020204030204"/>
                <a:ea typeface="+mn-ea"/>
                <a:cs typeface="+mn-cs"/>
              </a:rPr>
              <a:t>Authorizations</a:t>
            </a: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p:txBody>
      </p:sp>
      <p:sp>
        <p:nvSpPr>
          <p:cNvPr id="19" name="TextBox 18">
            <a:extLst>
              <a:ext uri="{FF2B5EF4-FFF2-40B4-BE49-F238E27FC236}">
                <a16:creationId xmlns:a16="http://schemas.microsoft.com/office/drawing/2014/main" id="{F038D482-317D-BB4D-8E6A-85AD1CE80464}"/>
              </a:ext>
            </a:extLst>
          </p:cNvPr>
          <p:cNvSpPr txBox="1"/>
          <p:nvPr/>
        </p:nvSpPr>
        <p:spPr>
          <a:xfrm>
            <a:off x="15240316" y="2843576"/>
            <a:ext cx="4364465" cy="784830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Parties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Request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err="1">
                <a:ln>
                  <a:noFill/>
                </a:ln>
                <a:solidFill>
                  <a:srgbClr val="86E4EE"/>
                </a:solidFill>
                <a:effectLst/>
                <a:uLnTx/>
                <a:uFillTx/>
                <a:latin typeface="Calibri" panose="020F0502020204030204"/>
                <a:ea typeface="+mn-ea"/>
                <a:cs typeface="+mn-cs"/>
              </a:rPr>
              <a:t>TransactionRequests</a:t>
            </a: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p:txBody>
      </p:sp>
      <p:sp>
        <p:nvSpPr>
          <p:cNvPr id="21" name="TextBox 20">
            <a:extLst>
              <a:ext uri="{FF2B5EF4-FFF2-40B4-BE49-F238E27FC236}">
                <a16:creationId xmlns:a16="http://schemas.microsoft.com/office/drawing/2014/main" id="{CC9E0F65-E9C7-3048-9606-49F0C7A3DAC6}"/>
              </a:ext>
            </a:extLst>
          </p:cNvPr>
          <p:cNvSpPr txBox="1"/>
          <p:nvPr/>
        </p:nvSpPr>
        <p:spPr>
          <a:xfrm>
            <a:off x="10670714" y="1701897"/>
            <a:ext cx="846933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rPr>
              <a:t>Mojaloop v1.1 – End Points for P2P</a:t>
            </a:r>
            <a:endParaRPr kumimoji="0" lang="en-US" sz="24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endParaRPr>
          </a:p>
        </p:txBody>
      </p:sp>
      <p:grpSp>
        <p:nvGrpSpPr>
          <p:cNvPr id="23" name="Group 22">
            <a:extLst>
              <a:ext uri="{FF2B5EF4-FFF2-40B4-BE49-F238E27FC236}">
                <a16:creationId xmlns:a16="http://schemas.microsoft.com/office/drawing/2014/main" id="{B0351BC8-6BE8-AC46-8EED-48A56F5D23FF}"/>
              </a:ext>
            </a:extLst>
          </p:cNvPr>
          <p:cNvGrpSpPr/>
          <p:nvPr/>
        </p:nvGrpSpPr>
        <p:grpSpPr>
          <a:xfrm>
            <a:off x="20061067" y="10114763"/>
            <a:ext cx="3381054" cy="2685346"/>
            <a:chOff x="10436391" y="5661632"/>
            <a:chExt cx="1690527" cy="1342673"/>
          </a:xfrm>
          <a:solidFill>
            <a:srgbClr val="3A3838"/>
          </a:solidFill>
        </p:grpSpPr>
        <p:sp>
          <p:nvSpPr>
            <p:cNvPr id="27" name="TextBox 26">
              <a:extLst>
                <a:ext uri="{FF2B5EF4-FFF2-40B4-BE49-F238E27FC236}">
                  <a16:creationId xmlns:a16="http://schemas.microsoft.com/office/drawing/2014/main" id="{A2FEA437-C6F8-6748-A0A1-DD8A4F0FEA69}"/>
                </a:ext>
              </a:extLst>
            </p:cNvPr>
            <p:cNvSpPr txBox="1"/>
            <p:nvPr/>
          </p:nvSpPr>
          <p:spPr>
            <a:xfrm>
              <a:off x="10436391" y="5850143"/>
              <a:ext cx="1690527" cy="1154162"/>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Legacy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17FFA9"/>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PoC / Initial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Partially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Not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Out of Scope</a:t>
              </a:r>
            </a:p>
          </p:txBody>
        </p:sp>
        <p:sp>
          <p:nvSpPr>
            <p:cNvPr id="28" name="TextBox 27">
              <a:extLst>
                <a:ext uri="{FF2B5EF4-FFF2-40B4-BE49-F238E27FC236}">
                  <a16:creationId xmlns:a16="http://schemas.microsoft.com/office/drawing/2014/main" id="{257470C5-D22C-EF4E-8422-D68B9CF6372E}"/>
                </a:ext>
              </a:extLst>
            </p:cNvPr>
            <p:cNvSpPr txBox="1"/>
            <p:nvPr/>
          </p:nvSpPr>
          <p:spPr>
            <a:xfrm>
              <a:off x="10436391" y="5661632"/>
              <a:ext cx="315407" cy="230833"/>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E4EE"/>
                  </a:solidFill>
                  <a:effectLst/>
                  <a:uLnTx/>
                  <a:uFillTx/>
                  <a:latin typeface="Calibri" panose="020F0502020204030204"/>
                  <a:ea typeface="+mn-ea"/>
                  <a:cs typeface="+mn-cs"/>
                </a:rPr>
                <a:t>Key</a:t>
              </a:r>
            </a:p>
          </p:txBody>
        </p:sp>
      </p:grpSp>
      <p:sp>
        <p:nvSpPr>
          <p:cNvPr id="14" name="TextBox 13">
            <a:extLst>
              <a:ext uri="{FF2B5EF4-FFF2-40B4-BE49-F238E27FC236}">
                <a16:creationId xmlns:a16="http://schemas.microsoft.com/office/drawing/2014/main" id="{D30C19EC-5BB3-CC45-811D-FF295D0C2CBC}"/>
              </a:ext>
            </a:extLst>
          </p:cNvPr>
          <p:cNvSpPr txBox="1"/>
          <p:nvPr/>
        </p:nvSpPr>
        <p:spPr>
          <a:xfrm>
            <a:off x="1173936" y="7160109"/>
            <a:ext cx="5247590" cy="34163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Payee-Initiated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MIMP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Transaction Requests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Prepares, Fulfils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p:txBody>
      </p:sp>
      <p:sp>
        <p:nvSpPr>
          <p:cNvPr id="15" name="TextBox 14">
            <a:hlinkClick r:id="" action="ppaction://noaction"/>
            <a:extLst>
              <a:ext uri="{FF2B5EF4-FFF2-40B4-BE49-F238E27FC236}">
                <a16:creationId xmlns:a16="http://schemas.microsoft.com/office/drawing/2014/main" id="{AAA92029-F960-C442-9578-EAFDE63CC34D}"/>
              </a:ext>
            </a:extLst>
          </p:cNvPr>
          <p:cNvSpPr txBox="1"/>
          <p:nvPr/>
        </p:nvSpPr>
        <p:spPr>
          <a:xfrm>
            <a:off x="11500451" y="13068719"/>
            <a:ext cx="49011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61E7F1"/>
                </a:solidFill>
                <a:effectLst/>
                <a:uLnTx/>
                <a:uFillTx/>
                <a:latin typeface="Calibri" panose="020F0502020204030204"/>
                <a:ea typeface="+mn-ea"/>
                <a:cs typeface="+mn-cs"/>
              </a:rPr>
              <a:t>* Enhancements in PI-14</a:t>
            </a:r>
          </a:p>
        </p:txBody>
      </p:sp>
    </p:spTree>
    <p:extLst>
      <p:ext uri="{BB962C8B-B14F-4D97-AF65-F5344CB8AC3E}">
        <p14:creationId xmlns:p14="http://schemas.microsoft.com/office/powerpoint/2010/main" val="32340725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0EFA-D05A-034D-B96A-994046627C64}"/>
              </a:ext>
            </a:extLst>
          </p:cNvPr>
          <p:cNvSpPr>
            <a:spLocks noGrp="1"/>
          </p:cNvSpPr>
          <p:nvPr>
            <p:ph type="title"/>
          </p:nvPr>
        </p:nvSpPr>
        <p:spPr/>
        <p:txBody>
          <a:bodyPr/>
          <a:lstStyle/>
          <a:p>
            <a:r>
              <a:rPr lang="en-US" dirty="0"/>
              <a:t>Switch Functionality – </a:t>
            </a:r>
            <a:r>
              <a:rPr lang="en-US" dirty="0" err="1">
                <a:solidFill>
                  <a:schemeClr val="bg1"/>
                </a:solidFill>
              </a:rPr>
              <a:t>Mojaloop</a:t>
            </a:r>
            <a:r>
              <a:rPr lang="en-US" dirty="0">
                <a:solidFill>
                  <a:schemeClr val="bg1"/>
                </a:solidFill>
              </a:rPr>
              <a:t> Use Cases </a:t>
            </a:r>
            <a:r>
              <a:rPr lang="en-US" sz="3600" dirty="0">
                <a:solidFill>
                  <a:schemeClr val="bg1"/>
                </a:solidFill>
              </a:rPr>
              <a:t>(</a:t>
            </a:r>
            <a:r>
              <a:rPr lang="en-US" sz="3600" dirty="0">
                <a:solidFill>
                  <a:prstClr val="white"/>
                </a:solidFill>
              </a:rPr>
              <a:t>PI-17</a:t>
            </a:r>
            <a:r>
              <a:rPr lang="en-US" sz="3600" dirty="0">
                <a:solidFill>
                  <a:schemeClr val="bg1"/>
                </a:solidFill>
              </a:rPr>
              <a:t>)</a:t>
            </a:r>
            <a:endParaRPr lang="en-US" sz="3600" dirty="0"/>
          </a:p>
        </p:txBody>
      </p:sp>
      <p:sp>
        <p:nvSpPr>
          <p:cNvPr id="3" name="Slide Number Placeholder 2">
            <a:extLst>
              <a:ext uri="{FF2B5EF4-FFF2-40B4-BE49-F238E27FC236}">
                <a16:creationId xmlns:a16="http://schemas.microsoft.com/office/drawing/2014/main" id="{79DD17EF-3375-EC49-8460-4886CBB72772}"/>
              </a:ext>
            </a:extLst>
          </p:cNvPr>
          <p:cNvSpPr>
            <a:spLocks noGrp="1"/>
          </p:cNvSpPr>
          <p:nvPr>
            <p:ph type="sldNum" sz="quarter" idx="10"/>
          </p:nvPr>
        </p:nvSpPr>
        <p:spPr>
          <a:xfrm>
            <a:off x="23023399" y="12992949"/>
            <a:ext cx="639296" cy="615554"/>
          </a:xfrm>
          <a:prstGeom prst="rect">
            <a:avLst/>
          </a:prstGeom>
        </p:spPr>
        <p:txBody>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1828800" rtl="0" eaLnBrk="1" fontAlgn="auto" latinLnBrk="0" hangingPunct="1">
                <a:lnSpc>
                  <a:spcPct val="100000"/>
                </a:lnSpc>
                <a:spcBef>
                  <a:spcPts val="0"/>
                </a:spcBef>
                <a:spcAft>
                  <a:spcPts val="0"/>
                </a:spcAft>
                <a:buClrTx/>
                <a:buSzTx/>
                <a:buFontTx/>
                <a:buNone/>
                <a:tabLst/>
                <a:defRPr/>
              </a:pPr>
              <a:t>24</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22" name="TextBox 21">
            <a:extLst>
              <a:ext uri="{FF2B5EF4-FFF2-40B4-BE49-F238E27FC236}">
                <a16:creationId xmlns:a16="http://schemas.microsoft.com/office/drawing/2014/main" id="{6B844E90-8265-7549-9ECB-64CE4E771DCB}"/>
              </a:ext>
            </a:extLst>
          </p:cNvPr>
          <p:cNvSpPr txBox="1"/>
          <p:nvPr/>
        </p:nvSpPr>
        <p:spPr>
          <a:xfrm>
            <a:off x="1384007" y="3064346"/>
            <a:ext cx="9533700" cy="840230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Payer-Initiated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P2P 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Prepares, Fulfils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Rejections, Timeouts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Error Endpoints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Customer-Initiated Merchant Payment</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Customer-Initiated Cash-out - Receive Amount</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Customer-Initiated Cash-out - Send Amount</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ATM-Initiated Cash-out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Refund</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Bulk Transactions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Bulk Payments</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5FB0A3E3-7102-1346-872A-42A96BFDDE93}"/>
              </a:ext>
            </a:extLst>
          </p:cNvPr>
          <p:cNvSpPr txBox="1"/>
          <p:nvPr/>
        </p:nvSpPr>
        <p:spPr>
          <a:xfrm>
            <a:off x="12172804" y="3036883"/>
            <a:ext cx="11655627" cy="618630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Payee-Initiated Transaction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Merchant-Initiated Merchant Payment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Agent-Initiated Cash-out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Agent-Initiated Cash-In – Send Amount</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Agent-Initiated Cash-In – Receive Amount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Payee-Initiated Transaction using OTP</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Merchant-Initiated Merchant Payment Authorized on POS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Agent-Initiated Cash-out Authorized on POS</a:t>
            </a:r>
          </a:p>
        </p:txBody>
      </p:sp>
      <p:cxnSp>
        <p:nvCxnSpPr>
          <p:cNvPr id="25" name="Straight Connector 24">
            <a:extLst>
              <a:ext uri="{FF2B5EF4-FFF2-40B4-BE49-F238E27FC236}">
                <a16:creationId xmlns:a16="http://schemas.microsoft.com/office/drawing/2014/main" id="{DD90C611-2A62-1D4F-ACF3-5F02456199C9}"/>
              </a:ext>
            </a:extLst>
          </p:cNvPr>
          <p:cNvCxnSpPr>
            <a:cxnSpLocks/>
          </p:cNvCxnSpPr>
          <p:nvPr/>
        </p:nvCxnSpPr>
        <p:spPr>
          <a:xfrm>
            <a:off x="11716869" y="3036882"/>
            <a:ext cx="0" cy="9145732"/>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71CCD25-6B27-294B-9786-6FA53D416710}"/>
              </a:ext>
            </a:extLst>
          </p:cNvPr>
          <p:cNvSpPr txBox="1"/>
          <p:nvPr/>
        </p:nvSpPr>
        <p:spPr>
          <a:xfrm>
            <a:off x="7158605" y="1588865"/>
            <a:ext cx="10069964"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AC25"/>
                </a:solidFill>
                <a:effectLst/>
                <a:uLnTx/>
                <a:uFillTx/>
                <a:latin typeface="Calibri" panose="020F0502020204030204" pitchFamily="34" charset="0"/>
                <a:ea typeface="Apple Color Emoji" pitchFamily="2" charset="0"/>
                <a:cs typeface="Calibri" panose="020F0502020204030204" pitchFamily="34" charset="0"/>
              </a:rPr>
              <a:t>Mojaloop FSPIOP API v1.1 – Use-cases</a:t>
            </a:r>
          </a:p>
        </p:txBody>
      </p:sp>
      <p:grpSp>
        <p:nvGrpSpPr>
          <p:cNvPr id="27" name="Group 26">
            <a:extLst>
              <a:ext uri="{FF2B5EF4-FFF2-40B4-BE49-F238E27FC236}">
                <a16:creationId xmlns:a16="http://schemas.microsoft.com/office/drawing/2014/main" id="{913BC756-6C8A-1A4B-BE0E-EC4793C2795A}"/>
              </a:ext>
            </a:extLst>
          </p:cNvPr>
          <p:cNvGrpSpPr/>
          <p:nvPr/>
        </p:nvGrpSpPr>
        <p:grpSpPr>
          <a:xfrm>
            <a:off x="20269529" y="10355491"/>
            <a:ext cx="3365986" cy="2316014"/>
            <a:chOff x="10436391" y="5661632"/>
            <a:chExt cx="1682993" cy="1158007"/>
          </a:xfrm>
          <a:solidFill>
            <a:srgbClr val="3A3838"/>
          </a:solidFill>
        </p:grpSpPr>
        <p:sp>
          <p:nvSpPr>
            <p:cNvPr id="28" name="TextBox 27">
              <a:extLst>
                <a:ext uri="{FF2B5EF4-FFF2-40B4-BE49-F238E27FC236}">
                  <a16:creationId xmlns:a16="http://schemas.microsoft.com/office/drawing/2014/main" id="{F75284CD-65A8-C243-97C1-461E8D54467E}"/>
                </a:ext>
              </a:extLst>
            </p:cNvPr>
            <p:cNvSpPr txBox="1"/>
            <p:nvPr/>
          </p:nvSpPr>
          <p:spPr>
            <a:xfrm>
              <a:off x="10436391" y="5850143"/>
              <a:ext cx="1682993" cy="969496"/>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Supported, not tested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Proof of Concept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Not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Out of Scope</a:t>
              </a:r>
            </a:p>
          </p:txBody>
        </p:sp>
        <p:sp>
          <p:nvSpPr>
            <p:cNvPr id="29" name="TextBox 28">
              <a:extLst>
                <a:ext uri="{FF2B5EF4-FFF2-40B4-BE49-F238E27FC236}">
                  <a16:creationId xmlns:a16="http://schemas.microsoft.com/office/drawing/2014/main" id="{6611F548-D39A-CB45-9AF1-319B85E84501}"/>
                </a:ext>
              </a:extLst>
            </p:cNvPr>
            <p:cNvSpPr txBox="1"/>
            <p:nvPr/>
          </p:nvSpPr>
          <p:spPr>
            <a:xfrm>
              <a:off x="10436391" y="5661632"/>
              <a:ext cx="315407" cy="230833"/>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E4EE"/>
                  </a:solidFill>
                  <a:effectLst/>
                  <a:uLnTx/>
                  <a:uFillTx/>
                  <a:latin typeface="Calibri" panose="020F0502020204030204"/>
                  <a:ea typeface="+mn-ea"/>
                  <a:cs typeface="+mn-cs"/>
                </a:rPr>
                <a:t>Key</a:t>
              </a:r>
            </a:p>
          </p:txBody>
        </p:sp>
      </p:grpSp>
    </p:spTree>
    <p:extLst>
      <p:ext uri="{BB962C8B-B14F-4D97-AF65-F5344CB8AC3E}">
        <p14:creationId xmlns:p14="http://schemas.microsoft.com/office/powerpoint/2010/main" val="3627333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D739F34-363D-424C-8AE7-492D03CF4F73}"/>
              </a:ext>
            </a:extLst>
          </p:cNvPr>
          <p:cNvSpPr/>
          <p:nvPr/>
        </p:nvSpPr>
        <p:spPr>
          <a:xfrm>
            <a:off x="16487046" y="1140556"/>
            <a:ext cx="5724462" cy="928773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E6BFC828-B5EF-E545-96CD-AC690A689F4E}"/>
              </a:ext>
            </a:extLst>
          </p:cNvPr>
          <p:cNvSpPr/>
          <p:nvPr/>
        </p:nvSpPr>
        <p:spPr>
          <a:xfrm>
            <a:off x="9440243" y="7271061"/>
            <a:ext cx="6055000" cy="340063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5887818B-8132-A94E-B60E-C9FBF11ECBFA}"/>
              </a:ext>
            </a:extLst>
          </p:cNvPr>
          <p:cNvSpPr/>
          <p:nvPr/>
        </p:nvSpPr>
        <p:spPr>
          <a:xfrm>
            <a:off x="2346201" y="1561506"/>
            <a:ext cx="4474201" cy="91101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0691E2E-4D48-E041-814C-C31CBB374033}"/>
              </a:ext>
            </a:extLst>
          </p:cNvPr>
          <p:cNvSpPr/>
          <p:nvPr/>
        </p:nvSpPr>
        <p:spPr>
          <a:xfrm>
            <a:off x="9501187" y="1623061"/>
            <a:ext cx="6055000" cy="340063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A90EFA-D05A-034D-B96A-994046627C64}"/>
              </a:ext>
            </a:extLst>
          </p:cNvPr>
          <p:cNvSpPr>
            <a:spLocks noGrp="1"/>
          </p:cNvSpPr>
          <p:nvPr>
            <p:ph type="title"/>
          </p:nvPr>
        </p:nvSpPr>
        <p:spPr/>
        <p:txBody>
          <a:bodyPr/>
          <a:lstStyle/>
          <a:p>
            <a:r>
              <a:rPr lang="en-US" dirty="0"/>
              <a:t>Switch Functionality – </a:t>
            </a:r>
            <a:r>
              <a:rPr lang="en-US" dirty="0" err="1">
                <a:solidFill>
                  <a:schemeClr val="bg1"/>
                </a:solidFill>
              </a:rPr>
              <a:t>Mojaloop</a:t>
            </a:r>
            <a:r>
              <a:rPr lang="en-US" dirty="0">
                <a:solidFill>
                  <a:schemeClr val="bg1"/>
                </a:solidFill>
              </a:rPr>
              <a:t> End-points (PI-17)</a:t>
            </a:r>
            <a:endParaRPr lang="en-US" dirty="0"/>
          </a:p>
        </p:txBody>
      </p:sp>
      <p:sp>
        <p:nvSpPr>
          <p:cNvPr id="3" name="Slide Number Placeholder 2">
            <a:extLst>
              <a:ext uri="{FF2B5EF4-FFF2-40B4-BE49-F238E27FC236}">
                <a16:creationId xmlns:a16="http://schemas.microsoft.com/office/drawing/2014/main" id="{79DD17EF-3375-EC49-8460-4886CBB72772}"/>
              </a:ext>
            </a:extLst>
          </p:cNvPr>
          <p:cNvSpPr>
            <a:spLocks noGrp="1"/>
          </p:cNvSpPr>
          <p:nvPr>
            <p:ph type="sldNum" sz="quarter" idx="10"/>
          </p:nvPr>
        </p:nvSpPr>
        <p:spPr>
          <a:xfrm>
            <a:off x="23023399" y="12992949"/>
            <a:ext cx="639296" cy="615554"/>
          </a:xfrm>
          <a:prstGeom prst="rect">
            <a:avLst/>
          </a:prstGeom>
        </p:spPr>
        <p:txBody>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marR="0" lvl="0" indent="0" algn="l" defTabSz="18288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1828800" rtl="0" eaLnBrk="1" fontAlgn="auto" latinLnBrk="0" hangingPunct="1">
                <a:lnSpc>
                  <a:spcPct val="100000"/>
                </a:lnSpc>
                <a:spcBef>
                  <a:spcPts val="0"/>
                </a:spcBef>
                <a:spcAft>
                  <a:spcPts val="0"/>
                </a:spcAft>
                <a:buClrTx/>
                <a:buSzTx/>
                <a:buFontTx/>
                <a:buNone/>
                <a:tabLst/>
                <a:defRPr/>
              </a:pPr>
              <a:t>25</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15" name="TextBox 14">
            <a:extLst>
              <a:ext uri="{FF2B5EF4-FFF2-40B4-BE49-F238E27FC236}">
                <a16:creationId xmlns:a16="http://schemas.microsoft.com/office/drawing/2014/main" id="{E95D6D22-B0B7-6145-8088-707FB4A92EC2}"/>
              </a:ext>
            </a:extLst>
          </p:cNvPr>
          <p:cNvSpPr txBox="1"/>
          <p:nvPr/>
        </p:nvSpPr>
        <p:spPr>
          <a:xfrm>
            <a:off x="2373600" y="1561507"/>
            <a:ext cx="4599186" cy="8956298"/>
          </a:xfrm>
          <a:prstGeom prst="rect">
            <a:avLst/>
          </a:prstGeom>
          <a:solidFill>
            <a:schemeClr val="tx1">
              <a:lumMod val="50000"/>
              <a:lumOff val="50000"/>
              <a:alpha val="0"/>
            </a:schemeClr>
          </a:solid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Transfers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Prepare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Parties*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Request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Quotes</a:t>
            </a:r>
            <a:r>
              <a:rPr kumimoji="0" lang="en-US" sz="3600" b="1" i="0" u="none" strike="noStrike" kern="1200" cap="none" spc="0" normalizeH="0" baseline="0" noProof="0">
                <a:ln>
                  <a:noFill/>
                </a:ln>
                <a:solidFill>
                  <a:srgbClr val="86E4EE"/>
                </a:solidFill>
                <a:effectLst/>
                <a:uLnTx/>
                <a:uFillTx/>
                <a:latin typeface="Calibri" panose="020F0502020204030204"/>
                <a:ea typeface="+mn-ea"/>
                <a:cs typeface="+mn-cs"/>
              </a:rPr>
              <a:t>*</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p:txBody>
      </p:sp>
      <p:sp>
        <p:nvSpPr>
          <p:cNvPr id="16" name="TextBox 15">
            <a:extLst>
              <a:ext uri="{FF2B5EF4-FFF2-40B4-BE49-F238E27FC236}">
                <a16:creationId xmlns:a16="http://schemas.microsoft.com/office/drawing/2014/main" id="{474014C1-6F46-8C49-90DB-2D9864705D82}"/>
              </a:ext>
            </a:extLst>
          </p:cNvPr>
          <p:cNvSpPr txBox="1"/>
          <p:nvPr/>
        </p:nvSpPr>
        <p:spPr>
          <a:xfrm>
            <a:off x="10371102" y="1471990"/>
            <a:ext cx="4425763" cy="89562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1"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POST -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Bulk Create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DEL - Delete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Transactions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err="1">
                <a:ln>
                  <a:noFill/>
                </a:ln>
                <a:solidFill>
                  <a:srgbClr val="86E4EE"/>
                </a:solidFill>
                <a:effectLst/>
                <a:uLnTx/>
                <a:uFillTx/>
                <a:latin typeface="Calibri" panose="020F0502020204030204"/>
                <a:ea typeface="+mn-ea"/>
                <a:cs typeface="+mn-cs"/>
              </a:rPr>
              <a:t>TransactionRequests</a:t>
            </a: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p:txBody>
      </p:sp>
      <p:cxnSp>
        <p:nvCxnSpPr>
          <p:cNvPr id="5" name="Straight Connector 4">
            <a:extLst>
              <a:ext uri="{FF2B5EF4-FFF2-40B4-BE49-F238E27FC236}">
                <a16:creationId xmlns:a16="http://schemas.microsoft.com/office/drawing/2014/main" id="{E8202133-7B4A-1842-B0AF-9D0AF9D845A7}"/>
              </a:ext>
            </a:extLst>
          </p:cNvPr>
          <p:cNvCxnSpPr/>
          <p:nvPr/>
        </p:nvCxnSpPr>
        <p:spPr>
          <a:xfrm>
            <a:off x="8510587" y="1727201"/>
            <a:ext cx="0" cy="10455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AEF81B6-77BA-044A-ABD1-DDCEAB17DB6C}"/>
              </a:ext>
            </a:extLst>
          </p:cNvPr>
          <p:cNvSpPr txBox="1"/>
          <p:nvPr/>
        </p:nvSpPr>
        <p:spPr>
          <a:xfrm>
            <a:off x="2657729" y="822843"/>
            <a:ext cx="7300356"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rPr>
              <a:t>Mojaloop v1.1 – API Specification</a:t>
            </a:r>
          </a:p>
        </p:txBody>
      </p:sp>
      <p:sp>
        <p:nvSpPr>
          <p:cNvPr id="30" name="TextBox 29">
            <a:extLst>
              <a:ext uri="{FF2B5EF4-FFF2-40B4-BE49-F238E27FC236}">
                <a16:creationId xmlns:a16="http://schemas.microsoft.com/office/drawing/2014/main" id="{5336012C-FFDB-1B4D-B7B5-72A65611DD77}"/>
              </a:ext>
            </a:extLst>
          </p:cNvPr>
          <p:cNvSpPr txBox="1"/>
          <p:nvPr/>
        </p:nvSpPr>
        <p:spPr>
          <a:xfrm>
            <a:off x="17644986" y="1471990"/>
            <a:ext cx="3770135" cy="8956298"/>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Authorizations*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Request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err="1">
                <a:ln>
                  <a:noFill/>
                </a:ln>
                <a:solidFill>
                  <a:srgbClr val="86E4EE"/>
                </a:solidFill>
                <a:effectLst/>
                <a:uLnTx/>
                <a:uFillTx/>
                <a:latin typeface="Calibri" panose="020F0502020204030204"/>
                <a:ea typeface="+mn-ea"/>
                <a:cs typeface="+mn-cs"/>
              </a:rPr>
              <a:t>BulkTransfers</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err="1">
                <a:ln>
                  <a:noFill/>
                </a:ln>
                <a:solidFill>
                  <a:srgbClr val="86E4EE"/>
                </a:solidFill>
                <a:effectLst/>
                <a:uLnTx/>
                <a:uFillTx/>
                <a:latin typeface="Calibri" panose="020F0502020204030204"/>
                <a:ea typeface="+mn-ea"/>
                <a:cs typeface="+mn-cs"/>
              </a:rPr>
              <a:t>BulkQuotes</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POST - Request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Response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PUT - Error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GET - Query </a:t>
            </a:r>
          </a:p>
        </p:txBody>
      </p:sp>
      <p:cxnSp>
        <p:nvCxnSpPr>
          <p:cNvPr id="31" name="Straight Connector 30">
            <a:extLst>
              <a:ext uri="{FF2B5EF4-FFF2-40B4-BE49-F238E27FC236}">
                <a16:creationId xmlns:a16="http://schemas.microsoft.com/office/drawing/2014/main" id="{FC8B23A1-BB1A-AB43-AFD7-F02925575280}"/>
              </a:ext>
            </a:extLst>
          </p:cNvPr>
          <p:cNvCxnSpPr/>
          <p:nvPr/>
        </p:nvCxnSpPr>
        <p:spPr>
          <a:xfrm>
            <a:off x="16079787" y="1727201"/>
            <a:ext cx="0" cy="104554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98C0BFF-5822-0749-BE98-6A754F66A4AD}"/>
              </a:ext>
            </a:extLst>
          </p:cNvPr>
          <p:cNvGrpSpPr/>
          <p:nvPr/>
        </p:nvGrpSpPr>
        <p:grpSpPr>
          <a:xfrm>
            <a:off x="20520981" y="10577436"/>
            <a:ext cx="3381054" cy="2685346"/>
            <a:chOff x="10436391" y="5661632"/>
            <a:chExt cx="1690527" cy="1342673"/>
          </a:xfrm>
          <a:solidFill>
            <a:srgbClr val="3A3838"/>
          </a:solidFill>
        </p:grpSpPr>
        <p:sp>
          <p:nvSpPr>
            <p:cNvPr id="14" name="TextBox 13">
              <a:extLst>
                <a:ext uri="{FF2B5EF4-FFF2-40B4-BE49-F238E27FC236}">
                  <a16:creationId xmlns:a16="http://schemas.microsoft.com/office/drawing/2014/main" id="{6D0156AF-7461-B94D-BCAF-BB5CF827D108}"/>
                </a:ext>
              </a:extLst>
            </p:cNvPr>
            <p:cNvSpPr txBox="1"/>
            <p:nvPr/>
          </p:nvSpPr>
          <p:spPr>
            <a:xfrm>
              <a:off x="10436391" y="5850143"/>
              <a:ext cx="1690527" cy="1154162"/>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Legacy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17FFA9"/>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PoC / Initial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Partially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Not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Future Roadmap</a:t>
              </a:r>
            </a:p>
          </p:txBody>
        </p:sp>
        <p:sp>
          <p:nvSpPr>
            <p:cNvPr id="17" name="TextBox 16">
              <a:extLst>
                <a:ext uri="{FF2B5EF4-FFF2-40B4-BE49-F238E27FC236}">
                  <a16:creationId xmlns:a16="http://schemas.microsoft.com/office/drawing/2014/main" id="{7D23B689-D554-FC43-97C5-8247DF60CF90}"/>
                </a:ext>
              </a:extLst>
            </p:cNvPr>
            <p:cNvSpPr txBox="1"/>
            <p:nvPr/>
          </p:nvSpPr>
          <p:spPr>
            <a:xfrm>
              <a:off x="10436391" y="5661632"/>
              <a:ext cx="315407" cy="230833"/>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E4EE"/>
                  </a:solidFill>
                  <a:effectLst/>
                  <a:uLnTx/>
                  <a:uFillTx/>
                  <a:latin typeface="Calibri" panose="020F0502020204030204"/>
                  <a:ea typeface="+mn-ea"/>
                  <a:cs typeface="+mn-cs"/>
                </a:rPr>
                <a:t>Key</a:t>
              </a:r>
            </a:p>
          </p:txBody>
        </p:sp>
      </p:grpSp>
      <p:sp>
        <p:nvSpPr>
          <p:cNvPr id="34" name="TextBox 33">
            <a:hlinkClick r:id="" action="ppaction://noaction"/>
            <a:extLst>
              <a:ext uri="{FF2B5EF4-FFF2-40B4-BE49-F238E27FC236}">
                <a16:creationId xmlns:a16="http://schemas.microsoft.com/office/drawing/2014/main" id="{5F153815-82CF-3846-9223-68986909E8E3}"/>
              </a:ext>
            </a:extLst>
          </p:cNvPr>
          <p:cNvSpPr txBox="1"/>
          <p:nvPr/>
        </p:nvSpPr>
        <p:spPr>
          <a:xfrm>
            <a:off x="11500451" y="13068719"/>
            <a:ext cx="490118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61E7F1"/>
                </a:solidFill>
                <a:effectLst/>
                <a:uLnTx/>
                <a:uFillTx/>
                <a:latin typeface="Calibri" panose="020F0502020204030204"/>
                <a:ea typeface="+mn-ea"/>
                <a:cs typeface="+mn-cs"/>
              </a:rPr>
              <a:t>* Enhancements in PI-14</a:t>
            </a:r>
          </a:p>
        </p:txBody>
      </p:sp>
    </p:spTree>
    <p:extLst>
      <p:ext uri="{BB962C8B-B14F-4D97-AF65-F5344CB8AC3E}">
        <p14:creationId xmlns:p14="http://schemas.microsoft.com/office/powerpoint/2010/main" val="3144299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7" grpId="0" animBg="1"/>
      <p:bldP spid="26"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125D379-41CB-8E42-9679-77FED136A1AB}"/>
              </a:ext>
            </a:extLst>
          </p:cNvPr>
          <p:cNvSpPr/>
          <p:nvPr/>
        </p:nvSpPr>
        <p:spPr>
          <a:xfrm>
            <a:off x="12296606" y="9024653"/>
            <a:ext cx="9811553" cy="4316416"/>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89B32F60-3EB9-F145-A4F3-9F32358E402C}"/>
              </a:ext>
            </a:extLst>
          </p:cNvPr>
          <p:cNvSpPr/>
          <p:nvPr/>
        </p:nvSpPr>
        <p:spPr>
          <a:xfrm>
            <a:off x="5374364" y="9799590"/>
            <a:ext cx="6055000" cy="340063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505E06F-9BC9-A541-838D-679839286802}"/>
              </a:ext>
            </a:extLst>
          </p:cNvPr>
          <p:cNvSpPr/>
          <p:nvPr/>
        </p:nvSpPr>
        <p:spPr>
          <a:xfrm>
            <a:off x="12296606" y="1043281"/>
            <a:ext cx="10840988" cy="7848302"/>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E9A1061-F6A4-654B-BC67-68907F889776}"/>
              </a:ext>
            </a:extLst>
          </p:cNvPr>
          <p:cNvSpPr/>
          <p:nvPr/>
        </p:nvSpPr>
        <p:spPr>
          <a:xfrm>
            <a:off x="3199056" y="1404338"/>
            <a:ext cx="6613786" cy="8689616"/>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78BD835-5EAD-7542-AD0E-32BB9E82E107}"/>
              </a:ext>
            </a:extLst>
          </p:cNvPr>
          <p:cNvSpPr>
            <a:spLocks noGrp="1"/>
          </p:cNvSpPr>
          <p:nvPr>
            <p:ph type="sldNum" sz="quarter" idx="4294967295"/>
          </p:nvPr>
        </p:nvSpPr>
        <p:spPr>
          <a:xfrm>
            <a:off x="22817139" y="12892443"/>
            <a:ext cx="984704" cy="615554"/>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D91A16E7-7A4B-8846-8827-0EA931B1AFDA}" type="slidenum">
              <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2000" b="0" i="0" u="none" strike="noStrike" kern="1200" cap="none" spc="0" normalizeH="0" baseline="0" noProof="0">
              <a:ln>
                <a:noFill/>
              </a:ln>
              <a:solidFill>
                <a:prstClr val="white">
                  <a:lumMod val="75000"/>
                </a:prstClr>
              </a:solidFill>
              <a:effectLst/>
              <a:uLnTx/>
              <a:uFillTx/>
              <a:latin typeface="Calibri" panose="020F0502020204030204" pitchFamily="34" charset="0"/>
              <a:ea typeface="+mn-ea"/>
              <a:cs typeface="Calibri" panose="020F0502020204030204" pitchFamily="34" charset="0"/>
            </a:endParaRPr>
          </a:p>
        </p:txBody>
      </p:sp>
      <p:sp>
        <p:nvSpPr>
          <p:cNvPr id="4" name="TextBox 3">
            <a:extLst>
              <a:ext uri="{FF2B5EF4-FFF2-40B4-BE49-F238E27FC236}">
                <a16:creationId xmlns:a16="http://schemas.microsoft.com/office/drawing/2014/main" id="{CCC1E06E-EBB5-E44E-B0DA-2D02F0132185}"/>
              </a:ext>
            </a:extLst>
          </p:cNvPr>
          <p:cNvSpPr txBox="1"/>
          <p:nvPr/>
        </p:nvSpPr>
        <p:spPr>
          <a:xfrm>
            <a:off x="3707645" y="2438771"/>
            <a:ext cx="5716180" cy="729430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Manage Participants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 Initial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Update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Manage Participant Limits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 Initial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Update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Manage Callback URLs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 Initial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Update</a:t>
            </a:r>
          </a:p>
        </p:txBody>
      </p:sp>
      <p:sp>
        <p:nvSpPr>
          <p:cNvPr id="5" name="TextBox 4">
            <a:extLst>
              <a:ext uri="{FF2B5EF4-FFF2-40B4-BE49-F238E27FC236}">
                <a16:creationId xmlns:a16="http://schemas.microsoft.com/office/drawing/2014/main" id="{148D0078-628B-BD4D-AD3D-3BDF72FB7FAD}"/>
              </a:ext>
            </a:extLst>
          </p:cNvPr>
          <p:cNvSpPr txBox="1"/>
          <p:nvPr/>
        </p:nvSpPr>
        <p:spPr>
          <a:xfrm>
            <a:off x="3670407" y="1404339"/>
            <a:ext cx="7300356" cy="707886"/>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rPr>
              <a:t>Operational – Use Cases</a:t>
            </a:r>
            <a:endParaRPr kumimoji="0" lang="en-US" sz="2400" b="0" i="0" u="none" strike="noStrike" kern="1200" cap="none" spc="0" normalizeH="0" baseline="0" noProof="0">
              <a:ln>
                <a:noFill/>
              </a:ln>
              <a:solidFill>
                <a:srgbClr val="86E4EE"/>
              </a:solidFill>
              <a:effectLst/>
              <a:uLnTx/>
              <a:uFillTx/>
              <a:latin typeface="Calibri" panose="020F0502020204030204" pitchFamily="34" charset="0"/>
              <a:ea typeface="Apple Color Emoji" pitchFamily="2" charset="0"/>
              <a:cs typeface="Calibri" panose="020F0502020204030204" pitchFamily="34" charset="0"/>
            </a:endParaRPr>
          </a:p>
        </p:txBody>
      </p:sp>
      <p:sp>
        <p:nvSpPr>
          <p:cNvPr id="6" name="TextBox 5">
            <a:extLst>
              <a:ext uri="{FF2B5EF4-FFF2-40B4-BE49-F238E27FC236}">
                <a16:creationId xmlns:a16="http://schemas.microsoft.com/office/drawing/2014/main" id="{0932F2E9-BEF7-E24F-A588-8D77D974B025}"/>
              </a:ext>
            </a:extLst>
          </p:cNvPr>
          <p:cNvSpPr txBox="1"/>
          <p:nvPr/>
        </p:nvSpPr>
        <p:spPr>
          <a:xfrm>
            <a:off x="12491210" y="1045644"/>
            <a:ext cx="10840990" cy="784830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Settlements v1.0 [Deferred Net]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Open, close Settlement Windows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 Settlement Windows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 Settlement Report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Create/Trigger Settlement (DMLNS) with Windows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Process successful Settlement Acknowledgements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Reconcile Positions based on successful Settlements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Process failed Settlement Acknowledgements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Positions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 Positions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Manage Positions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 Initial Value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a:t>
            </a:r>
          </a:p>
        </p:txBody>
      </p:sp>
      <p:cxnSp>
        <p:nvCxnSpPr>
          <p:cNvPr id="7" name="Straight Connector 6">
            <a:extLst>
              <a:ext uri="{FF2B5EF4-FFF2-40B4-BE49-F238E27FC236}">
                <a16:creationId xmlns:a16="http://schemas.microsoft.com/office/drawing/2014/main" id="{21448645-83B2-5847-A5BF-9257D037E1DA}"/>
              </a:ext>
            </a:extLst>
          </p:cNvPr>
          <p:cNvCxnSpPr/>
          <p:nvPr/>
        </p:nvCxnSpPr>
        <p:spPr>
          <a:xfrm>
            <a:off x="11617697" y="1404339"/>
            <a:ext cx="0" cy="10455414"/>
          </a:xfrm>
          <a:prstGeom prst="line">
            <a:avLst/>
          </a:prstGeom>
          <a:ln>
            <a:solidFill>
              <a:srgbClr val="61E7F1"/>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D65BE37-094E-964E-B3D2-CF8E132CCAA1}"/>
              </a:ext>
            </a:extLst>
          </p:cNvPr>
          <p:cNvGrpSpPr/>
          <p:nvPr/>
        </p:nvGrpSpPr>
        <p:grpSpPr>
          <a:xfrm>
            <a:off x="266243" y="10571079"/>
            <a:ext cx="3381054" cy="2769990"/>
            <a:chOff x="434748" y="5769426"/>
            <a:chExt cx="1690527" cy="1384995"/>
          </a:xfrm>
          <a:solidFill>
            <a:srgbClr val="3A3838"/>
          </a:solidFill>
        </p:grpSpPr>
        <p:sp>
          <p:nvSpPr>
            <p:cNvPr id="10" name="TextBox 9">
              <a:extLst>
                <a:ext uri="{FF2B5EF4-FFF2-40B4-BE49-F238E27FC236}">
                  <a16:creationId xmlns:a16="http://schemas.microsoft.com/office/drawing/2014/main" id="{375F27EF-3C4F-A34A-929A-7FBBFA7D4AA2}"/>
                </a:ext>
              </a:extLst>
            </p:cNvPr>
            <p:cNvSpPr txBox="1"/>
            <p:nvPr/>
          </p:nvSpPr>
          <p:spPr>
            <a:xfrm>
              <a:off x="434748" y="6000259"/>
              <a:ext cx="1690527" cy="1154162"/>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Fully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E7E6E6">
                      <a:lumMod val="90000"/>
                    </a:srgbClr>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Legacy Code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17FFA9"/>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PoC / Initial Version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Partially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4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Not implemented</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 Roadmap</a:t>
              </a:r>
            </a:p>
          </p:txBody>
        </p:sp>
        <p:sp>
          <p:nvSpPr>
            <p:cNvPr id="11" name="TextBox 10">
              <a:extLst>
                <a:ext uri="{FF2B5EF4-FFF2-40B4-BE49-F238E27FC236}">
                  <a16:creationId xmlns:a16="http://schemas.microsoft.com/office/drawing/2014/main" id="{88320309-12BA-5449-832A-55608EC9D06F}"/>
                </a:ext>
              </a:extLst>
            </p:cNvPr>
            <p:cNvSpPr txBox="1"/>
            <p:nvPr/>
          </p:nvSpPr>
          <p:spPr>
            <a:xfrm>
              <a:off x="434748" y="5769426"/>
              <a:ext cx="315407" cy="230833"/>
            </a:xfrm>
            <a:prstGeom prst="rect">
              <a:avLst/>
            </a:prstGeom>
            <a:grp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E4EE"/>
                  </a:solidFill>
                  <a:effectLst/>
                  <a:uLnTx/>
                  <a:uFillTx/>
                  <a:latin typeface="Calibri" panose="020F0502020204030204"/>
                  <a:ea typeface="+mn-ea"/>
                  <a:cs typeface="+mn-cs"/>
                </a:rPr>
                <a:t>Key</a:t>
              </a:r>
            </a:p>
          </p:txBody>
        </p:sp>
      </p:grpSp>
      <p:sp>
        <p:nvSpPr>
          <p:cNvPr id="12" name="Title 1">
            <a:extLst>
              <a:ext uri="{FF2B5EF4-FFF2-40B4-BE49-F238E27FC236}">
                <a16:creationId xmlns:a16="http://schemas.microsoft.com/office/drawing/2014/main" id="{A602D394-030B-9E49-AB73-E4D6A049892D}"/>
              </a:ext>
            </a:extLst>
          </p:cNvPr>
          <p:cNvSpPr>
            <a:spLocks noGrp="1"/>
          </p:cNvSpPr>
          <p:nvPr>
            <p:ph type="title"/>
          </p:nvPr>
        </p:nvSpPr>
        <p:spPr>
          <a:xfrm>
            <a:off x="1714932" y="0"/>
            <a:ext cx="20915746" cy="950768"/>
          </a:xfrm>
        </p:spPr>
        <p:txBody>
          <a:bodyPr/>
          <a:lstStyle/>
          <a:p>
            <a:r>
              <a:rPr lang="en-US" sz="4800" dirty="0">
                <a:solidFill>
                  <a:srgbClr val="61E7F1"/>
                </a:solidFill>
              </a:rPr>
              <a:t>PI-17</a:t>
            </a:r>
            <a:r>
              <a:rPr lang="en-US" sz="4600" dirty="0"/>
              <a:t> Switch Functionality – </a:t>
            </a:r>
            <a:r>
              <a:rPr lang="en-US" sz="4600" dirty="0">
                <a:solidFill>
                  <a:schemeClr val="bg1"/>
                </a:solidFill>
              </a:rPr>
              <a:t>Operations</a:t>
            </a:r>
            <a:endParaRPr lang="en-US" sz="4600" dirty="0"/>
          </a:p>
        </p:txBody>
      </p:sp>
      <p:sp>
        <p:nvSpPr>
          <p:cNvPr id="13" name="TextBox 12">
            <a:extLst>
              <a:ext uri="{FF2B5EF4-FFF2-40B4-BE49-F238E27FC236}">
                <a16:creationId xmlns:a16="http://schemas.microsoft.com/office/drawing/2014/main" id="{A44EB66C-88E6-6446-A9D8-534154A73B66}"/>
              </a:ext>
            </a:extLst>
          </p:cNvPr>
          <p:cNvSpPr txBox="1"/>
          <p:nvPr/>
        </p:nvSpPr>
        <p:spPr>
          <a:xfrm>
            <a:off x="6685652" y="9699557"/>
            <a:ext cx="4189034" cy="34163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Oracles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FFFF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Manage Oracles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Create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Query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Update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a:t>
            </a:r>
            <a:r>
              <a:rPr kumimoji="0" lang="en-US" sz="3600" b="0" i="0" u="none" strike="noStrike" kern="1200" cap="none" spc="0" normalizeH="0" baseline="0" noProof="0">
                <a:ln>
                  <a:noFill/>
                </a:ln>
                <a:solidFill>
                  <a:srgbClr val="FF0000"/>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Delete</a:t>
            </a:r>
          </a:p>
        </p:txBody>
      </p:sp>
      <p:sp>
        <p:nvSpPr>
          <p:cNvPr id="23" name="TextBox 22">
            <a:extLst>
              <a:ext uri="{FF2B5EF4-FFF2-40B4-BE49-F238E27FC236}">
                <a16:creationId xmlns:a16="http://schemas.microsoft.com/office/drawing/2014/main" id="{5B9F8807-AE24-AD48-98A8-220D40953A72}"/>
              </a:ext>
            </a:extLst>
          </p:cNvPr>
          <p:cNvSpPr txBox="1"/>
          <p:nvPr/>
        </p:nvSpPr>
        <p:spPr>
          <a:xfrm>
            <a:off x="12711517" y="9224406"/>
            <a:ext cx="8969923" cy="39758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rPr>
              <a:t>Settlements v</a:t>
            </a:r>
            <a:r>
              <a:rPr kumimoji="0" lang="en-US" sz="3600" b="1" i="0" u="none" strike="noStrike" kern="1200" cap="none" spc="0" normalizeH="0" baseline="0" noProof="0">
                <a:ln>
                  <a:noFill/>
                </a:ln>
                <a:solidFill>
                  <a:srgbClr val="86E4EE"/>
                </a:solidFill>
                <a:effectLst/>
                <a:uLnTx/>
                <a:uFillTx/>
                <a:latin typeface="Calibri" panose="020F0502020204030204"/>
                <a:ea typeface="+mn-ea"/>
                <a:cs typeface="+mn-cs"/>
              </a:rPr>
              <a:t>2*</a:t>
            </a:r>
            <a:endParaRPr kumimoji="0" lang="en-US" sz="3600" b="0" i="0" u="none" strike="noStrike" kern="1200" cap="none" spc="0" normalizeH="0" baseline="0" noProof="0">
              <a:ln>
                <a:noFill/>
              </a:ln>
              <a:solidFill>
                <a:srgbClr val="86E4EE"/>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Settlement models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Settlement by Currency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sym typeface="Wingdings" pitchFamily="2" charset="2"/>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Interchange Fees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sym typeface="Wingdings" pitchFamily="2" charset="2"/>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Continuous Gross Settlement (CGS)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sym typeface="Wingdings" pitchFamily="2" charset="2"/>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Default Settlement Model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white"/>
                </a:solidFill>
                <a:effectLst/>
                <a:uLnTx/>
                <a:uFillTx/>
                <a:latin typeface="Calibri" panose="020F0502020204030204"/>
                <a:ea typeface="+mn-ea"/>
                <a:cs typeface="+mn-cs"/>
                <a:sym typeface="Wingdings" pitchFamily="2" charset="2"/>
              </a:rPr>
              <a:t></a:t>
            </a:r>
            <a:r>
              <a:rPr kumimoji="0" lang="en-US" sz="3600" b="0" i="0" u="none" strike="noStrike" kern="1200" cap="none" spc="0" normalizeH="0" baseline="0" noProof="0">
                <a:ln>
                  <a:noFill/>
                </a:ln>
                <a:solidFill>
                  <a:srgbClr val="00BAFF"/>
                </a:solidFill>
                <a:effectLst/>
                <a:uLnTx/>
                <a:uFillTx/>
                <a:latin typeface="Calibri" panose="020F0502020204030204"/>
                <a:ea typeface="+mn-ea"/>
                <a:cs typeface="+mn-cs"/>
              </a:rPr>
              <a:t>●</a:t>
            </a:r>
            <a:r>
              <a:rPr kumimoji="0" lang="en-US" sz="3600" b="0" i="0" u="none" strike="noStrike" kern="1200" cap="none" spc="0" normalizeH="0" baseline="0" noProof="0">
                <a:ln>
                  <a:noFill/>
                </a:ln>
                <a:solidFill>
                  <a:prstClr val="white"/>
                </a:solidFill>
                <a:effectLst/>
                <a:uLnTx/>
                <a:uFillTx/>
                <a:latin typeface="Calibri" panose="020F0502020204030204"/>
                <a:ea typeface="+mn-ea"/>
                <a:cs typeface="+mn-cs"/>
              </a:rPr>
              <a:t>] Simultaneous support for DMLNS, CGS</a:t>
            </a:r>
          </a:p>
        </p:txBody>
      </p:sp>
    </p:spTree>
    <p:extLst>
      <p:ext uri="{BB962C8B-B14F-4D97-AF65-F5344CB8AC3E}">
        <p14:creationId xmlns:p14="http://schemas.microsoft.com/office/powerpoint/2010/main" val="158015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7" grpId="0" animBg="1"/>
      <p:bldP spid="19" grpId="0" animBg="1"/>
      <p:bldP spid="15"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1676619" y="730251"/>
            <a:ext cx="18869389" cy="26511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7200"/>
              <a:buFont typeface="Arial"/>
              <a:buNone/>
            </a:pPr>
            <a:r>
              <a:rPr lang="en-US" sz="7200"/>
              <a:t>Agenda</a:t>
            </a:r>
            <a:endParaRPr/>
          </a:p>
        </p:txBody>
      </p:sp>
      <p:sp>
        <p:nvSpPr>
          <p:cNvPr id="104" name="Google Shape;104;p14"/>
          <p:cNvSpPr txBox="1">
            <a:spLocks noGrp="1"/>
          </p:cNvSpPr>
          <p:nvPr>
            <p:ph type="body" idx="1"/>
          </p:nvPr>
        </p:nvSpPr>
        <p:spPr>
          <a:xfrm>
            <a:off x="1676619" y="3651250"/>
            <a:ext cx="21033937" cy="8702676"/>
          </a:xfrm>
          <a:prstGeom prst="rect">
            <a:avLst/>
          </a:prstGeom>
          <a:noFill/>
          <a:ln>
            <a:noFill/>
          </a:ln>
        </p:spPr>
        <p:txBody>
          <a:bodyPr spcFirstLastPara="1" wrap="square" lIns="91425" tIns="45700" rIns="91425" bIns="45700" anchor="t" anchorCtr="0">
            <a:normAutofit/>
          </a:bodyPr>
          <a:lstStyle/>
          <a:p>
            <a:pPr marL="914400" lvl="0" indent="-787400" algn="l" rtl="0">
              <a:lnSpc>
                <a:spcPct val="150000"/>
              </a:lnSpc>
              <a:spcBef>
                <a:spcPts val="0"/>
              </a:spcBef>
              <a:spcAft>
                <a:spcPts val="0"/>
              </a:spcAft>
              <a:buSzPts val="3600"/>
              <a:buAutoNum type="arabicPeriod"/>
            </a:pPr>
            <a:r>
              <a:rPr lang="en-US" sz="3600" dirty="0" err="1"/>
              <a:t>Mojaloop</a:t>
            </a:r>
            <a:r>
              <a:rPr lang="en-US" sz="3600" dirty="0"/>
              <a:t> </a:t>
            </a:r>
            <a:r>
              <a:rPr lang="en-US" sz="3600" dirty="0">
                <a:solidFill>
                  <a:schemeClr val="accent6"/>
                </a:solidFill>
              </a:rPr>
              <a:t>PI-17</a:t>
            </a:r>
            <a:r>
              <a:rPr lang="en-US" sz="3600" dirty="0"/>
              <a:t> overview and background</a:t>
            </a:r>
            <a:endParaRPr sz="3600" dirty="0"/>
          </a:p>
          <a:p>
            <a:pPr marL="914400" lvl="0" indent="-787400" algn="l" rtl="0">
              <a:lnSpc>
                <a:spcPct val="150000"/>
              </a:lnSpc>
              <a:spcBef>
                <a:spcPts val="2000"/>
              </a:spcBef>
              <a:spcAft>
                <a:spcPts val="0"/>
              </a:spcAft>
              <a:buClr>
                <a:schemeClr val="dk1"/>
              </a:buClr>
              <a:buSzPts val="3600"/>
              <a:buFont typeface="Arial"/>
              <a:buAutoNum type="arabicPeriod"/>
            </a:pPr>
            <a:r>
              <a:rPr lang="en-US" sz="3600" dirty="0" err="1"/>
              <a:t>Mojaloop</a:t>
            </a:r>
            <a:r>
              <a:rPr lang="en-US" sz="3600" dirty="0"/>
              <a:t> releases </a:t>
            </a:r>
            <a:r>
              <a:rPr lang="en-US" sz="3600" b="1" dirty="0">
                <a:solidFill>
                  <a:schemeClr val="accent6"/>
                </a:solidFill>
              </a:rPr>
              <a:t>(v13.1.0) </a:t>
            </a:r>
            <a:r>
              <a:rPr lang="en-US" sz="3600" dirty="0"/>
              <a:t>update</a:t>
            </a:r>
            <a:endParaRPr sz="3600" dirty="0"/>
          </a:p>
          <a:p>
            <a:pPr marL="914400" lvl="0" indent="-787400" algn="l" rtl="0">
              <a:lnSpc>
                <a:spcPct val="150000"/>
              </a:lnSpc>
              <a:spcBef>
                <a:spcPts val="2000"/>
              </a:spcBef>
              <a:spcAft>
                <a:spcPts val="0"/>
              </a:spcAft>
              <a:buSzPts val="3600"/>
              <a:buAutoNum type="arabicPeriod"/>
            </a:pPr>
            <a:r>
              <a:rPr lang="en-US" sz="3600" dirty="0"/>
              <a:t>Testing Toolkit (</a:t>
            </a:r>
            <a:r>
              <a:rPr lang="en-US" sz="3600" dirty="0">
                <a:solidFill>
                  <a:schemeClr val="accent6"/>
                </a:solidFill>
              </a:rPr>
              <a:t>TTK</a:t>
            </a:r>
            <a:r>
              <a:rPr lang="en-US" sz="3600" dirty="0"/>
              <a:t>) Update</a:t>
            </a:r>
            <a:endParaRPr sz="3600" dirty="0"/>
          </a:p>
          <a:p>
            <a:pPr marL="914400" lvl="0" indent="-787400" algn="l" rtl="0">
              <a:lnSpc>
                <a:spcPct val="150000"/>
              </a:lnSpc>
              <a:spcBef>
                <a:spcPts val="2000"/>
              </a:spcBef>
              <a:spcAft>
                <a:spcPts val="0"/>
              </a:spcAft>
              <a:buSzPts val="3600"/>
              <a:buAutoNum type="arabicPeriod"/>
            </a:pPr>
            <a:r>
              <a:rPr lang="en-US" sz="3600" dirty="0"/>
              <a:t>Infrastructure as Code (</a:t>
            </a:r>
            <a:r>
              <a:rPr lang="en-US" sz="3600" dirty="0" err="1">
                <a:solidFill>
                  <a:schemeClr val="accent6"/>
                </a:solidFill>
              </a:rPr>
              <a:t>IaC</a:t>
            </a:r>
            <a:r>
              <a:rPr lang="en-US" sz="3600" dirty="0"/>
              <a:t>) update</a:t>
            </a:r>
            <a:endParaRPr sz="3600" dirty="0"/>
          </a:p>
          <a:p>
            <a:pPr marL="914400" lvl="0" indent="-787400" algn="l" rtl="0">
              <a:lnSpc>
                <a:spcPct val="150000"/>
              </a:lnSpc>
              <a:spcBef>
                <a:spcPts val="2000"/>
              </a:spcBef>
              <a:spcAft>
                <a:spcPts val="0"/>
              </a:spcAft>
              <a:buSzPts val="3600"/>
              <a:buAutoNum type="arabicPeriod"/>
            </a:pPr>
            <a:r>
              <a:rPr lang="en-US" sz="3600" dirty="0" err="1"/>
              <a:t>Mojaloop</a:t>
            </a:r>
            <a:r>
              <a:rPr lang="en-US" sz="3600" dirty="0"/>
              <a:t> </a:t>
            </a:r>
            <a:r>
              <a:rPr lang="en-US" sz="3600" dirty="0">
                <a:solidFill>
                  <a:schemeClr val="accent6"/>
                </a:solidFill>
              </a:rPr>
              <a:t>v14</a:t>
            </a:r>
            <a:r>
              <a:rPr lang="en-US" sz="3600" dirty="0"/>
              <a:t> and other charts improvements</a:t>
            </a:r>
            <a:endParaRPr sz="3600" dirty="0"/>
          </a:p>
          <a:p>
            <a:pPr marL="914400" lvl="0" indent="-787400" algn="l" rtl="0">
              <a:lnSpc>
                <a:spcPct val="150000"/>
              </a:lnSpc>
              <a:spcBef>
                <a:spcPts val="2000"/>
              </a:spcBef>
              <a:spcAft>
                <a:spcPts val="0"/>
              </a:spcAft>
              <a:buClr>
                <a:schemeClr val="dk1"/>
              </a:buClr>
              <a:buSzPts val="3600"/>
              <a:buFont typeface="Arial"/>
              <a:buAutoNum type="arabicPeriod"/>
            </a:pPr>
            <a:r>
              <a:rPr lang="en-US" sz="3600" dirty="0"/>
              <a:t>Roadmap, </a:t>
            </a:r>
            <a:r>
              <a:rPr lang="en-US" sz="3600" dirty="0">
                <a:solidFill>
                  <a:schemeClr val="accent6"/>
                </a:solidFill>
              </a:rPr>
              <a:t>PI-18</a:t>
            </a:r>
            <a:r>
              <a:rPr lang="en-US" sz="3600" dirty="0"/>
              <a:t> goals</a:t>
            </a:r>
            <a:endParaRPr sz="3600" dirty="0"/>
          </a:p>
        </p:txBody>
      </p:sp>
      <p:sp>
        <p:nvSpPr>
          <p:cNvPr id="105" name="Google Shape;105;p14"/>
          <p:cNvSpPr txBox="1">
            <a:spLocks noGrp="1"/>
          </p:cNvSpPr>
          <p:nvPr>
            <p:ph type="sldNum" idx="12"/>
          </p:nvPr>
        </p:nvSpPr>
        <p:spPr>
          <a:xfrm>
            <a:off x="17223444" y="12712701"/>
            <a:ext cx="5487114" cy="73025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8D430F-6E67-5949-A1ED-5C85DDDAA5AA}"/>
              </a:ext>
            </a:extLst>
          </p:cNvPr>
          <p:cNvSpPr>
            <a:spLocks noGrp="1"/>
          </p:cNvSpPr>
          <p:nvPr>
            <p:ph type="title"/>
          </p:nvPr>
        </p:nvSpPr>
        <p:spPr>
          <a:xfrm>
            <a:off x="1676619" y="730251"/>
            <a:ext cx="18869389" cy="1183609"/>
          </a:xfrm>
        </p:spPr>
        <p:txBody>
          <a:bodyPr>
            <a:normAutofit/>
          </a:bodyPr>
          <a:lstStyle/>
          <a:p>
            <a:r>
              <a:rPr lang="en-US" sz="6000" dirty="0" err="1">
                <a:solidFill>
                  <a:srgbClr val="7030A0"/>
                </a:solidFill>
              </a:rPr>
              <a:t>Mojaloop</a:t>
            </a:r>
            <a:r>
              <a:rPr lang="en-US" sz="6000" dirty="0">
                <a:solidFill>
                  <a:srgbClr val="7030A0"/>
                </a:solidFill>
              </a:rPr>
              <a:t> PIs Overview</a:t>
            </a:r>
          </a:p>
        </p:txBody>
      </p:sp>
      <p:sp>
        <p:nvSpPr>
          <p:cNvPr id="4" name="Slide Number Placeholder 3">
            <a:extLst>
              <a:ext uri="{FF2B5EF4-FFF2-40B4-BE49-F238E27FC236}">
                <a16:creationId xmlns:a16="http://schemas.microsoft.com/office/drawing/2014/main" id="{0EBA68DB-A849-43A9-ADF8-ACDD34C3FC84}"/>
              </a:ext>
            </a:extLst>
          </p:cNvPr>
          <p:cNvSpPr>
            <a:spLocks noGrp="1"/>
          </p:cNvSpPr>
          <p:nvPr>
            <p:ph type="sldNum" sz="quarter" idx="12"/>
          </p:nvPr>
        </p:nvSpPr>
        <p:spPr/>
        <p:txBody>
          <a:bodyPr/>
          <a:lstStyle/>
          <a:p>
            <a:fld id="{20AF9D7A-5BEE-9245-944A-197F51D542D9}" type="slidenum">
              <a:rPr lang="en-US" smtClean="0"/>
              <a:pPr/>
              <a:t>4</a:t>
            </a:fld>
            <a:endParaRPr lang="en-US"/>
          </a:p>
        </p:txBody>
      </p:sp>
      <p:graphicFrame>
        <p:nvGraphicFramePr>
          <p:cNvPr id="5" name="Table 4">
            <a:extLst>
              <a:ext uri="{FF2B5EF4-FFF2-40B4-BE49-F238E27FC236}">
                <a16:creationId xmlns:a16="http://schemas.microsoft.com/office/drawing/2014/main" id="{B0191BA4-589E-4949-9E7C-9A53FA0997C5}"/>
              </a:ext>
            </a:extLst>
          </p:cNvPr>
          <p:cNvGraphicFramePr>
            <a:graphicFrameLocks noGrp="1"/>
          </p:cNvGraphicFramePr>
          <p:nvPr>
            <p:extLst>
              <p:ext uri="{D42A27DB-BD31-4B8C-83A1-F6EECF244321}">
                <p14:modId xmlns:p14="http://schemas.microsoft.com/office/powerpoint/2010/main" val="4273550852"/>
              </p:ext>
            </p:extLst>
          </p:nvPr>
        </p:nvGraphicFramePr>
        <p:xfrm>
          <a:off x="1676617" y="1913860"/>
          <a:ext cx="20120127" cy="10798840"/>
        </p:xfrm>
        <a:graphic>
          <a:graphicData uri="http://schemas.openxmlformats.org/drawingml/2006/table">
            <a:tbl>
              <a:tblPr firstRow="1" bandRow="1">
                <a:tableStyleId>{5C22544A-7EE6-4342-B048-85BDC9FD1C3A}</a:tableStyleId>
              </a:tblPr>
              <a:tblGrid>
                <a:gridCol w="4125643">
                  <a:extLst>
                    <a:ext uri="{9D8B030D-6E8A-4147-A177-3AD203B41FA5}">
                      <a16:colId xmlns:a16="http://schemas.microsoft.com/office/drawing/2014/main" val="2581260354"/>
                    </a:ext>
                  </a:extLst>
                </a:gridCol>
                <a:gridCol w="15994484">
                  <a:extLst>
                    <a:ext uri="{9D8B030D-6E8A-4147-A177-3AD203B41FA5}">
                      <a16:colId xmlns:a16="http://schemas.microsoft.com/office/drawing/2014/main" val="2636021654"/>
                    </a:ext>
                  </a:extLst>
                </a:gridCol>
              </a:tblGrid>
              <a:tr h="1091303">
                <a:tc>
                  <a:txBody>
                    <a:bodyPr/>
                    <a:lstStyle/>
                    <a:p>
                      <a:pPr algn="ctr"/>
                      <a:r>
                        <a:rPr lang="en-US"/>
                        <a:t>Timeline</a:t>
                      </a:r>
                    </a:p>
                  </a:txBody>
                  <a:tcPr anchor="ctr"/>
                </a:tc>
                <a:tc>
                  <a:txBody>
                    <a:bodyPr/>
                    <a:lstStyle/>
                    <a:p>
                      <a:pPr algn="ctr"/>
                      <a:r>
                        <a:rPr lang="en-US" dirty="0"/>
                        <a:t>Summary</a:t>
                      </a:r>
                    </a:p>
                  </a:txBody>
                  <a:tcPr anchor="ctr"/>
                </a:tc>
                <a:extLst>
                  <a:ext uri="{0D108BD9-81ED-4DB2-BD59-A6C34878D82A}">
                    <a16:rowId xmlns:a16="http://schemas.microsoft.com/office/drawing/2014/main" val="1910227620"/>
                  </a:ext>
                </a:extLst>
              </a:tr>
              <a:tr h="1352545">
                <a:tc>
                  <a:txBody>
                    <a:bodyPr/>
                    <a:lstStyle/>
                    <a:p>
                      <a:pPr algn="ctr"/>
                      <a:r>
                        <a:rPr lang="en-US" dirty="0">
                          <a:solidFill>
                            <a:schemeClr val="tx1">
                              <a:lumMod val="50000"/>
                              <a:lumOff val="50000"/>
                            </a:schemeClr>
                          </a:solidFill>
                        </a:rPr>
                        <a:t>Phase-1</a:t>
                      </a:r>
                    </a:p>
                    <a:p>
                      <a:pPr algn="ctr"/>
                      <a:r>
                        <a:rPr lang="en-US" sz="1000" dirty="0">
                          <a:solidFill>
                            <a:schemeClr val="tx1">
                              <a:lumMod val="50000"/>
                              <a:lumOff val="50000"/>
                            </a:schemeClr>
                          </a:solidFill>
                        </a:rPr>
                        <a:t>(2016 - 17)</a:t>
                      </a:r>
                    </a:p>
                  </a:txBody>
                  <a:tcPr anchor="ctr"/>
                </a:tc>
                <a:tc>
                  <a:txBody>
                    <a:bodyPr/>
                    <a:lstStyle/>
                    <a:p>
                      <a:pPr algn="l">
                        <a:lnSpc>
                          <a:spcPct val="150000"/>
                        </a:lnSpc>
                      </a:pPr>
                      <a:r>
                        <a:rPr lang="en-US" sz="1600" b="1" dirty="0">
                          <a:solidFill>
                            <a:schemeClr val="tx1">
                              <a:lumMod val="50000"/>
                              <a:lumOff val="50000"/>
                            </a:schemeClr>
                          </a:solidFill>
                        </a:rPr>
                        <a:t>Level One Project</a:t>
                      </a:r>
                    </a:p>
                    <a:p>
                      <a:pPr marL="285750" indent="-285750" algn="l">
                        <a:lnSpc>
                          <a:spcPct val="150000"/>
                        </a:lnSpc>
                        <a:buFont typeface="Arial" panose="020B0604020202020204" pitchFamily="34" charset="0"/>
                        <a:buChar char="•"/>
                      </a:pPr>
                      <a:r>
                        <a:rPr lang="en-US" sz="1600" dirty="0">
                          <a:solidFill>
                            <a:schemeClr val="tx1">
                              <a:lumMod val="50000"/>
                              <a:lumOff val="50000"/>
                            </a:schemeClr>
                          </a:solidFill>
                        </a:rPr>
                        <a:t>Reference Implementation</a:t>
                      </a:r>
                    </a:p>
                    <a:p>
                      <a:pPr marL="285750" indent="-285750" algn="l">
                        <a:lnSpc>
                          <a:spcPct val="150000"/>
                        </a:lnSpc>
                        <a:buFont typeface="Arial" panose="020B0604020202020204" pitchFamily="34" charset="0"/>
                        <a:buChar char="•"/>
                      </a:pPr>
                      <a:r>
                        <a:rPr lang="en-US" sz="1600" dirty="0">
                          <a:solidFill>
                            <a:schemeClr val="tx1">
                              <a:lumMod val="50000"/>
                              <a:lumOff val="50000"/>
                            </a:schemeClr>
                          </a:solidFill>
                        </a:rPr>
                        <a:t>6 Program Increments (PIs)</a:t>
                      </a:r>
                    </a:p>
                  </a:txBody>
                  <a:tcPr/>
                </a:tc>
                <a:extLst>
                  <a:ext uri="{0D108BD9-81ED-4DB2-BD59-A6C34878D82A}">
                    <a16:rowId xmlns:a16="http://schemas.microsoft.com/office/drawing/2014/main" val="838308517"/>
                  </a:ext>
                </a:extLst>
              </a:tr>
              <a:tr h="780881">
                <a:tc>
                  <a:txBody>
                    <a:bodyPr/>
                    <a:lstStyle/>
                    <a:p>
                      <a:pPr marL="0" algn="ctr" defTabSz="914400" rtl="0" eaLnBrk="1" latinLnBrk="0" hangingPunct="1"/>
                      <a:r>
                        <a:rPr lang="en-US" sz="1400" kern="1200" dirty="0">
                          <a:solidFill>
                            <a:schemeClr val="tx1">
                              <a:lumMod val="50000"/>
                              <a:lumOff val="50000"/>
                            </a:schemeClr>
                          </a:solidFill>
                        </a:rPr>
                        <a:t>Phase-2</a:t>
                      </a:r>
                    </a:p>
                    <a:p>
                      <a:pPr marL="0" algn="ctr" defTabSz="914400" rtl="0" eaLnBrk="1" latinLnBrk="0" hangingPunct="1"/>
                      <a:r>
                        <a:rPr lang="en-US" sz="1000" kern="1200" dirty="0">
                          <a:solidFill>
                            <a:schemeClr val="tx1">
                              <a:lumMod val="50000"/>
                              <a:lumOff val="50000"/>
                            </a:schemeClr>
                          </a:solidFill>
                        </a:rPr>
                        <a:t>(2018)</a:t>
                      </a:r>
                      <a:endParaRPr lang="en-US" sz="1000" kern="1200" dirty="0">
                        <a:solidFill>
                          <a:schemeClr val="tx1">
                            <a:lumMod val="50000"/>
                            <a:lumOff val="50000"/>
                          </a:schemeClr>
                        </a:solidFill>
                        <a:latin typeface="+mn-lt"/>
                        <a:ea typeface="+mn-ea"/>
                        <a:cs typeface="+mn-cs"/>
                      </a:endParaRPr>
                    </a:p>
                  </a:txBody>
                  <a:tcPr anchor="ctr"/>
                </a:tc>
                <a:tc>
                  <a:txBody>
                    <a:bodyPr/>
                    <a:lstStyle/>
                    <a:p>
                      <a:pPr marL="0" indent="0" algn="l" defTabSz="914400" rtl="0" eaLnBrk="1" latinLnBrk="0" hangingPunct="1">
                        <a:lnSpc>
                          <a:spcPct val="150000"/>
                        </a:lnSpc>
                        <a:buFont typeface="+mj-lt"/>
                        <a:buNone/>
                      </a:pPr>
                      <a:r>
                        <a:rPr lang="en-US" sz="1600" b="1" kern="1200">
                          <a:solidFill>
                            <a:schemeClr val="tx1">
                              <a:lumMod val="50000"/>
                              <a:lumOff val="50000"/>
                            </a:schemeClr>
                          </a:solidFill>
                        </a:rPr>
                        <a:t>Road To </a:t>
                      </a:r>
                      <a:r>
                        <a:rPr lang="en-US" sz="1600" b="1" kern="1200" err="1">
                          <a:solidFill>
                            <a:schemeClr val="tx1">
                              <a:lumMod val="50000"/>
                              <a:lumOff val="50000"/>
                            </a:schemeClr>
                          </a:solidFill>
                        </a:rPr>
                        <a:t>Productionization</a:t>
                      </a:r>
                      <a:endParaRPr lang="en-US" sz="1600" b="1" kern="1200">
                        <a:solidFill>
                          <a:schemeClr val="tx1">
                            <a:lumMod val="50000"/>
                            <a:lumOff val="50000"/>
                          </a:schemeClr>
                        </a:solidFill>
                      </a:endParaRPr>
                    </a:p>
                    <a:p>
                      <a:pPr marL="342900" indent="-342900" algn="l" defTabSz="914400" rtl="0" eaLnBrk="1" latinLnBrk="0" hangingPunct="1">
                        <a:lnSpc>
                          <a:spcPct val="150000"/>
                        </a:lnSpc>
                        <a:buFont typeface="Arial" panose="020B0604020202020204" pitchFamily="34" charset="0"/>
                        <a:buChar char="•"/>
                      </a:pPr>
                      <a:r>
                        <a:rPr lang="en-US" sz="1600" kern="1200">
                          <a:solidFill>
                            <a:schemeClr val="tx1">
                              <a:lumMod val="50000"/>
                              <a:lumOff val="50000"/>
                            </a:schemeClr>
                          </a:solidFill>
                        </a:rPr>
                        <a:t>1 – 4 Program </a:t>
                      </a:r>
                      <a:r>
                        <a:rPr lang="en-US" sz="1600">
                          <a:solidFill>
                            <a:schemeClr val="tx1">
                              <a:lumMod val="50000"/>
                              <a:lumOff val="50000"/>
                            </a:schemeClr>
                          </a:solidFill>
                        </a:rPr>
                        <a:t>Increments</a:t>
                      </a:r>
                      <a:endParaRPr lang="en-US" sz="1600" kern="120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val="1561092349"/>
                  </a:ext>
                </a:extLst>
              </a:tr>
              <a:tr h="2372623">
                <a:tc>
                  <a:txBody>
                    <a:bodyPr/>
                    <a:lstStyle/>
                    <a:p>
                      <a:pPr algn="ctr"/>
                      <a:r>
                        <a:rPr lang="en-US" dirty="0">
                          <a:solidFill>
                            <a:schemeClr val="tx1">
                              <a:lumMod val="50000"/>
                              <a:lumOff val="50000"/>
                            </a:schemeClr>
                          </a:solidFill>
                        </a:rPr>
                        <a:t>Phase-3</a:t>
                      </a:r>
                    </a:p>
                    <a:p>
                      <a:pPr algn="ctr"/>
                      <a:r>
                        <a:rPr lang="en-US" sz="1000" kern="1200" dirty="0">
                          <a:solidFill>
                            <a:schemeClr val="tx1">
                              <a:lumMod val="50000"/>
                              <a:lumOff val="50000"/>
                            </a:schemeClr>
                          </a:solidFill>
                        </a:rPr>
                        <a:t>(2019 Jan - Dec)</a:t>
                      </a:r>
                      <a:endParaRPr lang="en-US" sz="1000" dirty="0">
                        <a:solidFill>
                          <a:schemeClr val="tx1">
                            <a:lumMod val="50000"/>
                            <a:lumOff val="50000"/>
                          </a:schemeClr>
                        </a:solidFill>
                      </a:endParaRPr>
                    </a:p>
                  </a:txBody>
                  <a:tcPr anchor="ctr"/>
                </a:tc>
                <a:tc>
                  <a:txBody>
                    <a:bodyPr/>
                    <a:lstStyle/>
                    <a:p>
                      <a:pPr marL="0" indent="0" algn="l">
                        <a:lnSpc>
                          <a:spcPct val="150000"/>
                        </a:lnSpc>
                        <a:buFont typeface="+mj-lt"/>
                        <a:buNone/>
                      </a:pPr>
                      <a:r>
                        <a:rPr lang="en-US" sz="1600" b="1" kern="1200" dirty="0">
                          <a:solidFill>
                            <a:schemeClr val="tx1">
                              <a:lumMod val="50000"/>
                              <a:lumOff val="50000"/>
                            </a:schemeClr>
                          </a:solidFill>
                        </a:rPr>
                        <a:t>Supporting Adoption &amp; Deployment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tx1">
                              <a:lumMod val="50000"/>
                              <a:lumOff val="50000"/>
                            </a:schemeClr>
                          </a:solidFill>
                        </a:rPr>
                        <a:t>PI-5 (Feb – April): Account lookup, QA Framework, Streamlined CI, Release process, Error endpoints, Documentation, Node Upgrade, Bug Fixes &amp; Community support, Bulk Transfers Design</a:t>
                      </a:r>
                    </a:p>
                    <a:p>
                      <a:pPr marL="285750" indent="-285750" algn="l">
                        <a:lnSpc>
                          <a:spcPct val="150000"/>
                        </a:lnSpc>
                        <a:buFont typeface="Arial" panose="020B0604020202020204" pitchFamily="34" charset="0"/>
                        <a:buChar char="•"/>
                      </a:pPr>
                      <a:r>
                        <a:rPr lang="en-US" sz="1600" kern="1200" dirty="0">
                          <a:solidFill>
                            <a:schemeClr val="tx1">
                              <a:lumMod val="50000"/>
                              <a:lumOff val="50000"/>
                            </a:schemeClr>
                          </a:solidFill>
                        </a:rPr>
                        <a:t>PI-6 Event handling framework, Bulk Transfers </a:t>
                      </a:r>
                      <a:r>
                        <a:rPr lang="en-US" sz="1600" kern="1200" dirty="0" err="1">
                          <a:solidFill>
                            <a:schemeClr val="tx1">
                              <a:lumMod val="50000"/>
                              <a:lumOff val="50000"/>
                            </a:schemeClr>
                          </a:solidFill>
                        </a:rPr>
                        <a:t>PoC</a:t>
                      </a:r>
                      <a:r>
                        <a:rPr lang="en-US" sz="1600" kern="1200" dirty="0">
                          <a:solidFill>
                            <a:schemeClr val="tx1">
                              <a:lumMod val="50000"/>
                              <a:lumOff val="50000"/>
                            </a:schemeClr>
                          </a:solidFill>
                        </a:rPr>
                        <a:t>, API Gateway, OSS Settlements API, Quoting Service, ALS</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lumOff val="50000"/>
                            </a:schemeClr>
                          </a:solidFill>
                        </a:rPr>
                        <a:t>PI-7 Event &amp; Error Handling framework, Packaging, OSS Settlements, Performance testing capabilities, QA</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tx1">
                              <a:lumMod val="50000"/>
                              <a:lumOff val="50000"/>
                            </a:schemeClr>
                          </a:solidFill>
                        </a:rPr>
                        <a:t>PI-8 Consolidation, Performance, Community Support</a:t>
                      </a:r>
                      <a:endParaRPr lang="en-US" sz="1600" b="0" kern="1200" dirty="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val="2717737433"/>
                  </a:ext>
                </a:extLst>
              </a:tr>
              <a:tr h="2000842">
                <a:tc>
                  <a:txBody>
                    <a:bodyPr/>
                    <a:lstStyle/>
                    <a:p>
                      <a:pPr algn="ctr"/>
                      <a:r>
                        <a:rPr lang="en-US" dirty="0">
                          <a:solidFill>
                            <a:schemeClr val="tx1">
                              <a:lumMod val="50000"/>
                              <a:lumOff val="50000"/>
                            </a:schemeClr>
                          </a:solidFill>
                        </a:rPr>
                        <a:t>Phase-4</a:t>
                      </a:r>
                    </a:p>
                    <a:p>
                      <a:pPr algn="ctr"/>
                      <a:r>
                        <a:rPr lang="en-US" sz="1000" kern="1200" dirty="0">
                          <a:solidFill>
                            <a:schemeClr val="tx1">
                              <a:lumMod val="50000"/>
                              <a:lumOff val="50000"/>
                            </a:schemeClr>
                          </a:solidFill>
                        </a:rPr>
                        <a:t>(2020 Jan - Dec )</a:t>
                      </a:r>
                      <a:endParaRPr lang="en-US" sz="1000" dirty="0">
                        <a:solidFill>
                          <a:schemeClr val="tx1">
                            <a:lumMod val="50000"/>
                            <a:lumOff val="50000"/>
                          </a:schemeClr>
                        </a:solidFill>
                      </a:endParaRPr>
                    </a:p>
                  </a:txBody>
                  <a:tcPr anchor="ctr"/>
                </a:tc>
                <a:tc>
                  <a:txBody>
                    <a:bodyPr/>
                    <a:lstStyle/>
                    <a:p>
                      <a:pPr marL="0" indent="0" algn="l">
                        <a:lnSpc>
                          <a:spcPct val="150000"/>
                        </a:lnSpc>
                        <a:buFont typeface="+mj-lt"/>
                        <a:buNone/>
                      </a:pPr>
                      <a:r>
                        <a:rPr lang="en-US" sz="1600" b="1" kern="1200">
                          <a:solidFill>
                            <a:schemeClr val="tx1">
                              <a:lumMod val="50000"/>
                              <a:lumOff val="50000"/>
                            </a:schemeClr>
                          </a:solidFill>
                        </a:rPr>
                        <a:t>Going Live!</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a:solidFill>
                            <a:schemeClr val="tx1">
                              <a:lumMod val="50000"/>
                              <a:lumOff val="50000"/>
                            </a:schemeClr>
                          </a:solidFill>
                        </a:rPr>
                        <a:t>PI-9:</a:t>
                      </a:r>
                      <a:r>
                        <a:rPr lang="en-US" sz="1600" b="1" kern="1200">
                          <a:solidFill>
                            <a:schemeClr val="tx1">
                              <a:lumMod val="50000"/>
                              <a:lumOff val="50000"/>
                            </a:schemeClr>
                          </a:solidFill>
                        </a:rPr>
                        <a:t> </a:t>
                      </a:r>
                      <a:r>
                        <a:rPr lang="en-US" sz="1600" b="0" kern="1200">
                          <a:solidFill>
                            <a:schemeClr val="tx1">
                              <a:lumMod val="50000"/>
                              <a:lumOff val="50000"/>
                            </a:schemeClr>
                          </a:solidFill>
                        </a:rPr>
                        <a:t>Performance Testing &amp; Improvements, Merchant Request to Pay, Operational Monitoring, Testing toolkit, Settlement v2</a:t>
                      </a:r>
                    </a:p>
                    <a:p>
                      <a:pPr marL="285750" indent="-285750" algn="l">
                        <a:lnSpc>
                          <a:spcPct val="150000"/>
                        </a:lnSpc>
                        <a:buFont typeface="Arial" panose="020B0604020202020204" pitchFamily="34" charset="0"/>
                        <a:buChar char="•"/>
                      </a:pPr>
                      <a:r>
                        <a:rPr lang="en-US" sz="1600" b="0" kern="1200">
                          <a:solidFill>
                            <a:schemeClr val="tx1">
                              <a:lumMod val="50000"/>
                              <a:lumOff val="50000"/>
                            </a:schemeClr>
                          </a:solidFill>
                        </a:rPr>
                        <a:t>PI-10: Performance PoC, Standardizing Bulk Transfers, Testing toolkit, Settlement v2, Adopting FSPIOP API v1.1, Versioning</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a:solidFill>
                            <a:schemeClr val="tx1">
                              <a:lumMod val="50000"/>
                              <a:lumOff val="50000"/>
                            </a:schemeClr>
                          </a:solidFill>
                        </a:rPr>
                        <a:t>PI-11: </a:t>
                      </a:r>
                      <a:r>
                        <a:rPr kumimoji="0" lang="en-US" sz="1600" b="0" u="none" strike="noStrike" kern="1200" cap="none" spc="0" normalizeH="0" baseline="0" noProof="0">
                          <a:ln>
                            <a:noFill/>
                          </a:ln>
                          <a:solidFill>
                            <a:schemeClr val="tx1">
                              <a:lumMod val="50000"/>
                              <a:lumOff val="50000"/>
                            </a:schemeClr>
                          </a:solidFill>
                          <a:effectLst/>
                          <a:uLnTx/>
                          <a:uFillTx/>
                        </a:rPr>
                        <a:t>Performance PoC, Standardizing designs, code &amp; QA, Adopting FSPIOP API v1.1, Versioning, PISP support, Code quality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1" kern="1200">
                          <a:solidFill>
                            <a:schemeClr val="tx1">
                              <a:lumMod val="50000"/>
                              <a:lumOff val="50000"/>
                            </a:schemeClr>
                          </a:solidFill>
                        </a:rPr>
                        <a:t>PI-12: </a:t>
                      </a:r>
                      <a:r>
                        <a:rPr lang="en-US" sz="1600" b="0" kern="1200">
                          <a:solidFill>
                            <a:schemeClr val="tx1">
                              <a:lumMod val="50000"/>
                              <a:lumOff val="50000"/>
                            </a:schemeClr>
                          </a:solidFill>
                        </a:rPr>
                        <a:t>Hardening, Packaging, Releases and prep for Phase-5</a:t>
                      </a:r>
                      <a:r>
                        <a:rPr lang="en-US" sz="1600" b="1" kern="1200">
                          <a:solidFill>
                            <a:schemeClr val="tx1">
                              <a:lumMod val="50000"/>
                              <a:lumOff val="50000"/>
                            </a:schemeClr>
                          </a:solidFill>
                        </a:rPr>
                        <a:t> </a:t>
                      </a:r>
                      <a:r>
                        <a:rPr lang="en-US" sz="1600" b="0" kern="1200">
                          <a:solidFill>
                            <a:schemeClr val="tx1">
                              <a:lumMod val="50000"/>
                              <a:lumOff val="50000"/>
                            </a:schemeClr>
                          </a:solidFill>
                        </a:rPr>
                        <a:t>(October 2020 – January 2021)</a:t>
                      </a:r>
                      <a:endParaRPr lang="en-US" sz="1600" b="1" kern="1200">
                        <a:solidFill>
                          <a:schemeClr val="tx1">
                            <a:lumMod val="50000"/>
                            <a:lumOff val="50000"/>
                          </a:schemeClr>
                        </a:solidFill>
                        <a:latin typeface="+mn-lt"/>
                        <a:ea typeface="+mn-ea"/>
                        <a:cs typeface="+mn-cs"/>
                      </a:endParaRPr>
                    </a:p>
                  </a:txBody>
                  <a:tcPr anchor="ctr"/>
                </a:tc>
                <a:extLst>
                  <a:ext uri="{0D108BD9-81ED-4DB2-BD59-A6C34878D82A}">
                    <a16:rowId xmlns:a16="http://schemas.microsoft.com/office/drawing/2014/main" val="4028339166"/>
                  </a:ext>
                </a:extLst>
              </a:tr>
              <a:tr h="1600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u="none" strike="noStrike" kern="1200" cap="none" spc="0" normalizeH="0" baseline="0" noProof="0" dirty="0">
                          <a:ln>
                            <a:noFill/>
                          </a:ln>
                          <a:solidFill>
                            <a:prstClr val="black"/>
                          </a:solidFill>
                          <a:effectLst/>
                          <a:uLnTx/>
                          <a:uFillTx/>
                        </a:rPr>
                        <a:t>Phase-5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rPr>
                        <a:t>(2021 Jan - Dec )</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tx1">
                              <a:lumMod val="50000"/>
                              <a:lumOff val="50000"/>
                            </a:schemeClr>
                          </a:solidFill>
                        </a:rPr>
                        <a:t>PI-13: Removing friction, Understanding &amp; addressing (feature) gaps, Cost reduction, Increasing Trust &amp; confidence in </a:t>
                      </a:r>
                      <a:r>
                        <a:rPr lang="en-US" sz="1600" b="0" kern="1200" dirty="0" err="1">
                          <a:solidFill>
                            <a:schemeClr val="tx1">
                              <a:lumMod val="50000"/>
                              <a:lumOff val="50000"/>
                            </a:schemeClr>
                          </a:solidFill>
                        </a:rPr>
                        <a:t>Mojaloop</a:t>
                      </a:r>
                      <a:r>
                        <a:rPr lang="en-US" sz="1600" b="0" kern="1200" dirty="0">
                          <a:solidFill>
                            <a:schemeClr val="tx1">
                              <a:lumMod val="50000"/>
                              <a:lumOff val="50000"/>
                            </a:schemeClr>
                          </a:solidFill>
                        </a:rPr>
                        <a:t> (February 2021 – April 2021)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accent1">
                              <a:lumMod val="50000"/>
                            </a:schemeClr>
                          </a:solidFill>
                        </a:rPr>
                        <a:t>PI-14: Reference Architecture, Supporting existing implementers; ISO messaging, FX support; Bulk Payments, Merchant QR  enhancements (May – July 2021)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accent1">
                              <a:lumMod val="50000"/>
                            </a:schemeClr>
                          </a:solidFill>
                        </a:rPr>
                        <a:t>PI-15: Ref Architecture, </a:t>
                      </a:r>
                      <a:r>
                        <a:rPr lang="en-US" sz="1600" b="0" kern="1200" dirty="0" err="1">
                          <a:solidFill>
                            <a:schemeClr val="accent1">
                              <a:lumMod val="50000"/>
                            </a:schemeClr>
                          </a:solidFill>
                        </a:rPr>
                        <a:t>BizOps</a:t>
                      </a:r>
                      <a:r>
                        <a:rPr lang="en-US" sz="1600" b="0" kern="1200" dirty="0">
                          <a:solidFill>
                            <a:schemeClr val="accent1">
                              <a:lumMod val="50000"/>
                            </a:schemeClr>
                          </a:solidFill>
                        </a:rPr>
                        <a:t>, Supporting existing implementers; ISO messaging, FX support; Bulk, Merchant extensions; CQS, Infra (Aug – Oct 2021)</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accent1">
                              <a:lumMod val="50000"/>
                            </a:schemeClr>
                          </a:solidFill>
                        </a:rPr>
                        <a:t>PI-16: Ref Architecture, </a:t>
                      </a:r>
                      <a:r>
                        <a:rPr lang="en-US" sz="1600" b="0" kern="1200" dirty="0" err="1">
                          <a:solidFill>
                            <a:schemeClr val="accent1">
                              <a:lumMod val="50000"/>
                            </a:schemeClr>
                          </a:solidFill>
                        </a:rPr>
                        <a:t>BizOps</a:t>
                      </a:r>
                      <a:r>
                        <a:rPr lang="en-US" sz="1600" b="0" kern="1200" dirty="0">
                          <a:solidFill>
                            <a:schemeClr val="accent1">
                              <a:lumMod val="50000"/>
                            </a:schemeClr>
                          </a:solidFill>
                        </a:rPr>
                        <a:t>, Supporting existing implementers; 3PPI, ISO messaging, FX support; Bulk, Merchant extensions; CQS, Infra (Oct’21 – Jan 2022)</a:t>
                      </a:r>
                    </a:p>
                  </a:txBody>
                  <a:tcPr anchor="ctr"/>
                </a:tc>
                <a:extLst>
                  <a:ext uri="{0D108BD9-81ED-4DB2-BD59-A6C34878D82A}">
                    <a16:rowId xmlns:a16="http://schemas.microsoft.com/office/drawing/2014/main" val="2603407505"/>
                  </a:ext>
                </a:extLst>
              </a:tr>
              <a:tr h="16003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u="none" strike="noStrike" kern="1200" cap="none" spc="0" normalizeH="0" baseline="0" noProof="0" dirty="0">
                          <a:ln>
                            <a:noFill/>
                          </a:ln>
                          <a:solidFill>
                            <a:prstClr val="black"/>
                          </a:solidFill>
                          <a:effectLst/>
                          <a:uLnTx/>
                          <a:uFillTx/>
                        </a:rPr>
                        <a:t>Phase-6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u="none" strike="noStrike" kern="1200" cap="none" spc="0" normalizeH="0" baseline="0" noProof="0" dirty="0">
                          <a:ln>
                            <a:noFill/>
                          </a:ln>
                          <a:solidFill>
                            <a:prstClr val="black"/>
                          </a:solidFill>
                          <a:effectLst/>
                          <a:uLnTx/>
                          <a:uFillTx/>
                        </a:rPr>
                        <a:t>(2022 Jan - Dec )</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txBody>
                  <a:tcPr anchor="ctr"/>
                </a:tc>
                <a:tc>
                  <a:txBody>
                    <a:bodyPr/>
                    <a:lstStyle/>
                    <a:p>
                      <a:pPr marL="0" indent="0" algn="l">
                        <a:lnSpc>
                          <a:spcPct val="150000"/>
                        </a:lnSpc>
                        <a:buFont typeface="+mj-lt"/>
                        <a:buNone/>
                      </a:pPr>
                      <a:r>
                        <a:rPr lang="en-US" sz="1600" b="1" kern="1200" dirty="0">
                          <a:solidFill>
                            <a:schemeClr val="dk1"/>
                          </a:solidFill>
                        </a:rPr>
                        <a:t>One Loop for All: </a:t>
                      </a:r>
                      <a:r>
                        <a:rPr lang="en-US" sz="1600" b="1" kern="1200" dirty="0" err="1">
                          <a:solidFill>
                            <a:schemeClr val="dk1"/>
                          </a:solidFill>
                        </a:rPr>
                        <a:t>Mojaloop</a:t>
                      </a:r>
                      <a:r>
                        <a:rPr lang="en-US" sz="1600" b="1" kern="1200" dirty="0">
                          <a:solidFill>
                            <a:schemeClr val="dk1"/>
                          </a:solidFill>
                        </a:rPr>
                        <a:t> in Motion!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0" kern="1200" dirty="0">
                          <a:solidFill>
                            <a:schemeClr val="accent1">
                              <a:lumMod val="50000"/>
                            </a:schemeClr>
                          </a:solidFill>
                        </a:rPr>
                        <a:t>PI-17: Community, </a:t>
                      </a:r>
                      <a:r>
                        <a:rPr lang="en-US" sz="1600" b="0" kern="1200" dirty="0" err="1">
                          <a:solidFill>
                            <a:schemeClr val="accent1">
                              <a:lumMod val="50000"/>
                            </a:schemeClr>
                          </a:solidFill>
                        </a:rPr>
                        <a:t>BizOps</a:t>
                      </a:r>
                      <a:r>
                        <a:rPr lang="en-US" sz="1600" b="0" kern="1200" dirty="0">
                          <a:solidFill>
                            <a:schemeClr val="accent1">
                              <a:lumMod val="50000"/>
                            </a:schemeClr>
                          </a:solidFill>
                        </a:rPr>
                        <a:t>, </a:t>
                      </a:r>
                      <a:r>
                        <a:rPr lang="en-US" sz="1600" b="0" kern="1200" dirty="0" err="1">
                          <a:solidFill>
                            <a:schemeClr val="accent1">
                              <a:lumMod val="50000"/>
                            </a:schemeClr>
                          </a:solidFill>
                        </a:rPr>
                        <a:t>vNext</a:t>
                      </a:r>
                      <a:r>
                        <a:rPr lang="en-US" sz="1600" b="0" kern="1200" dirty="0">
                          <a:solidFill>
                            <a:schemeClr val="accent1">
                              <a:lumMod val="50000"/>
                            </a:schemeClr>
                          </a:solidFill>
                        </a:rPr>
                        <a:t>, 3PPI, Core maintenance; ISO, FX support; Bulk, Merchant extensions, FRMS, CQS, </a:t>
                      </a:r>
                      <a:r>
                        <a:rPr lang="en-US" sz="1600" b="0" kern="1200" dirty="0" err="1">
                          <a:solidFill>
                            <a:schemeClr val="accent1">
                              <a:lumMod val="50000"/>
                            </a:schemeClr>
                          </a:solidFill>
                        </a:rPr>
                        <a:t>IaC</a:t>
                      </a:r>
                      <a:r>
                        <a:rPr lang="en-US" sz="1600" b="0" kern="1200" dirty="0">
                          <a:solidFill>
                            <a:schemeClr val="accent1">
                              <a:lumMod val="50000"/>
                            </a:schemeClr>
                          </a:solidFill>
                        </a:rPr>
                        <a:t>/Infra  (Jan – Apr 2022)</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b="1" kern="1200" dirty="0">
                          <a:solidFill>
                            <a:schemeClr val="accent1">
                              <a:lumMod val="50000"/>
                            </a:schemeClr>
                          </a:solidFill>
                        </a:rPr>
                        <a:t>PI-18: </a:t>
                      </a:r>
                      <a:r>
                        <a:rPr lang="en-US" sz="1600" b="0" kern="1200" dirty="0">
                          <a:solidFill>
                            <a:schemeClr val="accent1">
                              <a:lumMod val="50000"/>
                            </a:schemeClr>
                          </a:solidFill>
                        </a:rPr>
                        <a:t>Community, </a:t>
                      </a:r>
                      <a:r>
                        <a:rPr lang="en-US" sz="1600" b="0" kern="1200" dirty="0" err="1">
                          <a:solidFill>
                            <a:schemeClr val="accent1">
                              <a:lumMod val="50000"/>
                            </a:schemeClr>
                          </a:solidFill>
                        </a:rPr>
                        <a:t>BizOps</a:t>
                      </a:r>
                      <a:r>
                        <a:rPr lang="en-US" sz="1600" b="0" kern="1200" dirty="0">
                          <a:solidFill>
                            <a:schemeClr val="accent1">
                              <a:lumMod val="50000"/>
                            </a:schemeClr>
                          </a:solidFill>
                        </a:rPr>
                        <a:t>, </a:t>
                      </a:r>
                      <a:r>
                        <a:rPr lang="en-US" sz="1600" b="0" kern="1200" dirty="0" err="1">
                          <a:solidFill>
                            <a:schemeClr val="accent1">
                              <a:lumMod val="50000"/>
                            </a:schemeClr>
                          </a:solidFill>
                        </a:rPr>
                        <a:t>vNext</a:t>
                      </a:r>
                      <a:r>
                        <a:rPr lang="en-US" sz="1600" b="0" kern="1200" dirty="0">
                          <a:solidFill>
                            <a:schemeClr val="accent1">
                              <a:lumMod val="50000"/>
                            </a:schemeClr>
                          </a:solidFill>
                        </a:rPr>
                        <a:t>, 3PPI, Core maintenance; ISO, FX support; Bulk, Merchant extensions, FRMS, CQS, </a:t>
                      </a:r>
                      <a:r>
                        <a:rPr lang="en-US" sz="1600" b="0" kern="1200" dirty="0" err="1">
                          <a:solidFill>
                            <a:schemeClr val="accent1">
                              <a:lumMod val="50000"/>
                            </a:schemeClr>
                          </a:solidFill>
                        </a:rPr>
                        <a:t>IaC</a:t>
                      </a:r>
                      <a:r>
                        <a:rPr lang="en-US" sz="1600" b="0" kern="1200" dirty="0">
                          <a:solidFill>
                            <a:schemeClr val="accent1">
                              <a:lumMod val="50000"/>
                            </a:schemeClr>
                          </a:solidFill>
                        </a:rPr>
                        <a:t>/Infra and TBD on planning day (May – Jul 2022)</a:t>
                      </a:r>
                    </a:p>
                  </a:txBody>
                  <a:tcPr anchor="ctr"/>
                </a:tc>
                <a:extLst>
                  <a:ext uri="{0D108BD9-81ED-4DB2-BD59-A6C34878D82A}">
                    <a16:rowId xmlns:a16="http://schemas.microsoft.com/office/drawing/2014/main" val="3696390062"/>
                  </a:ext>
                </a:extLst>
              </a:tr>
            </a:tbl>
          </a:graphicData>
        </a:graphic>
      </p:graphicFrame>
    </p:spTree>
    <p:extLst>
      <p:ext uri="{BB962C8B-B14F-4D97-AF65-F5344CB8AC3E}">
        <p14:creationId xmlns:p14="http://schemas.microsoft.com/office/powerpoint/2010/main" val="2480189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5"/>
          <p:cNvSpPr txBox="1">
            <a:spLocks noGrp="1"/>
          </p:cNvSpPr>
          <p:nvPr>
            <p:ph type="title"/>
          </p:nvPr>
        </p:nvSpPr>
        <p:spPr>
          <a:xfrm>
            <a:off x="1580450" y="383975"/>
            <a:ext cx="16906200" cy="1001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7200"/>
              <a:buFont typeface="Arial"/>
              <a:buNone/>
            </a:pPr>
            <a:r>
              <a:rPr lang="en-US" sz="3600" dirty="0" err="1"/>
              <a:t>Mojaloop</a:t>
            </a:r>
            <a:r>
              <a:rPr lang="en-US" sz="3600" dirty="0"/>
              <a:t> Component diagram PI-17</a:t>
            </a:r>
            <a:endParaRPr sz="3600" dirty="0"/>
          </a:p>
        </p:txBody>
      </p:sp>
      <p:sp>
        <p:nvSpPr>
          <p:cNvPr id="111" name="Google Shape;111;p15"/>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pic>
        <p:nvPicPr>
          <p:cNvPr id="112" name="Google Shape;112;p15"/>
          <p:cNvPicPr preferRelativeResize="0"/>
          <p:nvPr/>
        </p:nvPicPr>
        <p:blipFill>
          <a:blip r:embed="rId3">
            <a:alphaModFix/>
          </a:blip>
          <a:stretch>
            <a:fillRect/>
          </a:stretch>
        </p:blipFill>
        <p:spPr>
          <a:xfrm>
            <a:off x="1580450" y="1201750"/>
            <a:ext cx="18805634" cy="12514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C734C-3ADF-D34C-8D0E-B76BE64A1C96}"/>
              </a:ext>
            </a:extLst>
          </p:cNvPr>
          <p:cNvSpPr>
            <a:spLocks noGrp="1"/>
          </p:cNvSpPr>
          <p:nvPr>
            <p:ph type="title"/>
          </p:nvPr>
        </p:nvSpPr>
        <p:spPr>
          <a:xfrm>
            <a:off x="1676618" y="369610"/>
            <a:ext cx="21033938" cy="1696257"/>
          </a:xfrm>
        </p:spPr>
        <p:txBody>
          <a:bodyPr vert="horz" lIns="91440" tIns="45720" rIns="91440" bIns="45720" rtlCol="0" anchor="ctr">
            <a:normAutofit/>
          </a:bodyPr>
          <a:lstStyle/>
          <a:p>
            <a:pPr defTabSz="914400"/>
            <a:r>
              <a:rPr lang="en-US" sz="5400" kern="1200" dirty="0">
                <a:solidFill>
                  <a:srgbClr val="7030A0"/>
                </a:solidFill>
                <a:latin typeface="+mj-lt"/>
                <a:ea typeface="+mj-ea"/>
                <a:cs typeface="+mj-cs"/>
              </a:rPr>
              <a:t>Maintenance &amp; Bug Fixes</a:t>
            </a:r>
          </a:p>
        </p:txBody>
      </p:sp>
      <p:pic>
        <p:nvPicPr>
          <p:cNvPr id="9" name="Picture 8" descr="Diagram, timeline&#10;&#10;Description automatically generated">
            <a:extLst>
              <a:ext uri="{FF2B5EF4-FFF2-40B4-BE49-F238E27FC236}">
                <a16:creationId xmlns:a16="http://schemas.microsoft.com/office/drawing/2014/main" id="{3151FE4D-5826-ED40-922C-D1BC931C64A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76618" y="1878984"/>
            <a:ext cx="20573782" cy="10955539"/>
          </a:xfrm>
          <a:prstGeom prst="rect">
            <a:avLst/>
          </a:prstGeom>
        </p:spPr>
      </p:pic>
      <p:sp>
        <p:nvSpPr>
          <p:cNvPr id="4" name="Slide Number Placeholder 3">
            <a:extLst>
              <a:ext uri="{FF2B5EF4-FFF2-40B4-BE49-F238E27FC236}">
                <a16:creationId xmlns:a16="http://schemas.microsoft.com/office/drawing/2014/main" id="{C042E2F5-C1D1-AC49-9F05-A2F1A706905A}"/>
              </a:ext>
            </a:extLst>
          </p:cNvPr>
          <p:cNvSpPr>
            <a:spLocks noGrp="1"/>
          </p:cNvSpPr>
          <p:nvPr>
            <p:ph type="sldNum" sz="quarter" idx="12"/>
          </p:nvPr>
        </p:nvSpPr>
        <p:spPr>
          <a:xfrm>
            <a:off x="17223442" y="12712700"/>
            <a:ext cx="5487114" cy="730250"/>
          </a:xfrm>
        </p:spPr>
        <p:txBody>
          <a:bodyPr vert="horz" lIns="91440" tIns="45720" rIns="91440" bIns="45720" rtlCol="0" anchor="ctr">
            <a:normAutofit/>
          </a:bodyPr>
          <a:lstStyle/>
          <a:p>
            <a:pPr defTabSz="914400">
              <a:spcAft>
                <a:spcPts val="600"/>
              </a:spcAft>
            </a:pPr>
            <a:fld id="{20AF9D7A-5BEE-9245-944A-197F51D542D9}" type="slidenum">
              <a:rPr lang="en-US" sz="1200" smtClean="0">
                <a:solidFill>
                  <a:schemeClr val="tx1">
                    <a:tint val="75000"/>
                  </a:schemeClr>
                </a:solidFill>
              </a:rPr>
              <a:pPr defTabSz="914400">
                <a:spcAft>
                  <a:spcPts val="600"/>
                </a:spcAft>
              </a:pPr>
              <a:t>6</a:t>
            </a:fld>
            <a:endParaRPr lang="en-US" sz="1200">
              <a:solidFill>
                <a:schemeClr val="tx1">
                  <a:tint val="75000"/>
                </a:schemeClr>
              </a:solidFill>
            </a:endParaRPr>
          </a:p>
        </p:txBody>
      </p:sp>
      <p:sp>
        <p:nvSpPr>
          <p:cNvPr id="10" name="TextBox 9">
            <a:extLst>
              <a:ext uri="{FF2B5EF4-FFF2-40B4-BE49-F238E27FC236}">
                <a16:creationId xmlns:a16="http://schemas.microsoft.com/office/drawing/2014/main" id="{1E5D07ED-3E68-2B4E-AF59-3A487207F721}"/>
              </a:ext>
            </a:extLst>
          </p:cNvPr>
          <p:cNvSpPr txBox="1"/>
          <p:nvPr/>
        </p:nvSpPr>
        <p:spPr>
          <a:xfrm>
            <a:off x="1947333" y="13073618"/>
            <a:ext cx="4504267" cy="369332"/>
          </a:xfrm>
          <a:prstGeom prst="rect">
            <a:avLst/>
          </a:prstGeom>
          <a:noFill/>
        </p:spPr>
        <p:txBody>
          <a:bodyPr wrap="square" rtlCol="0">
            <a:spAutoFit/>
          </a:bodyPr>
          <a:lstStyle/>
          <a:p>
            <a:r>
              <a:rPr lang="en-US"/>
              <a:t>*Thank you to Lesley-Ann for the diagram</a:t>
            </a:r>
          </a:p>
        </p:txBody>
      </p:sp>
    </p:spTree>
    <p:extLst>
      <p:ext uri="{BB962C8B-B14F-4D97-AF65-F5344CB8AC3E}">
        <p14:creationId xmlns:p14="http://schemas.microsoft.com/office/powerpoint/2010/main" val="2083861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992575" y="208950"/>
            <a:ext cx="19684200" cy="1003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5A83"/>
              </a:buClr>
              <a:buSzPts val="8800"/>
              <a:buFont typeface="Arial"/>
              <a:buNone/>
            </a:pPr>
            <a:r>
              <a:rPr lang="en-US" sz="4800">
                <a:latin typeface="Open Sans"/>
                <a:ea typeface="Open Sans"/>
                <a:cs typeface="Open Sans"/>
                <a:sym typeface="Open Sans"/>
              </a:rPr>
              <a:t>PI 18: Mojaloop releases &amp; core maintenance update</a:t>
            </a:r>
            <a:endParaRPr sz="4800">
              <a:latin typeface="Open Sans"/>
              <a:ea typeface="Open Sans"/>
              <a:cs typeface="Open Sans"/>
              <a:sym typeface="Open Sans"/>
            </a:endParaRPr>
          </a:p>
        </p:txBody>
      </p:sp>
      <p:sp>
        <p:nvSpPr>
          <p:cNvPr id="125" name="Google Shape;125;p17"/>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graphicFrame>
        <p:nvGraphicFramePr>
          <p:cNvPr id="126" name="Google Shape;126;p17"/>
          <p:cNvGraphicFramePr/>
          <p:nvPr/>
        </p:nvGraphicFramePr>
        <p:xfrm>
          <a:off x="992563" y="1751350"/>
          <a:ext cx="22402025" cy="11229545"/>
        </p:xfrm>
        <a:graphic>
          <a:graphicData uri="http://schemas.openxmlformats.org/drawingml/2006/table">
            <a:tbl>
              <a:tblPr>
                <a:noFill/>
                <a:tableStyleId>{2C030F8E-0181-4634-9FF1-97F3465CBB75}</a:tableStyleId>
              </a:tblPr>
              <a:tblGrid>
                <a:gridCol w="2316550">
                  <a:extLst>
                    <a:ext uri="{9D8B030D-6E8A-4147-A177-3AD203B41FA5}">
                      <a16:colId xmlns:a16="http://schemas.microsoft.com/office/drawing/2014/main" val="20000"/>
                    </a:ext>
                  </a:extLst>
                </a:gridCol>
                <a:gridCol w="394950">
                  <a:extLst>
                    <a:ext uri="{9D8B030D-6E8A-4147-A177-3AD203B41FA5}">
                      <a16:colId xmlns:a16="http://schemas.microsoft.com/office/drawing/2014/main" val="20001"/>
                    </a:ext>
                  </a:extLst>
                </a:gridCol>
                <a:gridCol w="8594100">
                  <a:extLst>
                    <a:ext uri="{9D8B030D-6E8A-4147-A177-3AD203B41FA5}">
                      <a16:colId xmlns:a16="http://schemas.microsoft.com/office/drawing/2014/main" val="20002"/>
                    </a:ext>
                  </a:extLst>
                </a:gridCol>
                <a:gridCol w="475575">
                  <a:extLst>
                    <a:ext uri="{9D8B030D-6E8A-4147-A177-3AD203B41FA5}">
                      <a16:colId xmlns:a16="http://schemas.microsoft.com/office/drawing/2014/main" val="20003"/>
                    </a:ext>
                  </a:extLst>
                </a:gridCol>
                <a:gridCol w="10620850">
                  <a:extLst>
                    <a:ext uri="{9D8B030D-6E8A-4147-A177-3AD203B41FA5}">
                      <a16:colId xmlns:a16="http://schemas.microsoft.com/office/drawing/2014/main" val="20004"/>
                    </a:ext>
                  </a:extLst>
                </a:gridCol>
              </a:tblGrid>
              <a:tr h="413925">
                <a:tc rowSpan="2">
                  <a:txBody>
                    <a:bodyPr/>
                    <a:lstStyle/>
                    <a:p>
                      <a:pPr marL="0" marR="0" lvl="0" indent="0" algn="ctr" rtl="0">
                        <a:spcBef>
                          <a:spcPts val="0"/>
                        </a:spcBef>
                        <a:spcAft>
                          <a:spcPts val="0"/>
                        </a:spcAft>
                        <a:buNone/>
                      </a:pPr>
                      <a:r>
                        <a:rPr lang="en-US" sz="2400">
                          <a:solidFill>
                            <a:schemeClr val="lt1"/>
                          </a:solidFill>
                          <a:latin typeface="Open Sans"/>
                          <a:ea typeface="Open Sans"/>
                          <a:cs typeface="Open Sans"/>
                          <a:sym typeface="Open Sans"/>
                        </a:rPr>
                        <a:t>Goal</a:t>
                      </a:r>
                      <a:endParaRPr sz="2400">
                        <a:solidFill>
                          <a:schemeClr val="lt1"/>
                        </a:solidFill>
                        <a:latin typeface="Open Sans"/>
                        <a:ea typeface="Open Sans"/>
                        <a:cs typeface="Open Sans"/>
                        <a:sym typeface="Open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alpha val="0"/>
                        </a:schemeClr>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5A83">
                        <a:alpha val="81570"/>
                      </a:srgbClr>
                    </a:solidFill>
                  </a:tcPr>
                </a:tc>
                <a:tc rowSpan="2" gridSpan="4">
                  <a:txBody>
                    <a:bodyPr/>
                    <a:lstStyle/>
                    <a:p>
                      <a:pPr marL="0" lvl="0" indent="0" algn="just" rtl="0">
                        <a:spcBef>
                          <a:spcPts val="0"/>
                        </a:spcBef>
                        <a:spcAft>
                          <a:spcPts val="0"/>
                        </a:spcAft>
                        <a:buNone/>
                      </a:pPr>
                      <a:r>
                        <a:rPr lang="en-US" sz="2400" b="1">
                          <a:solidFill>
                            <a:schemeClr val="dk1"/>
                          </a:solidFill>
                        </a:rPr>
                        <a:t>Publish Mojaloop releases v13.1.0 and v14.0.0 with major changes packaged; Support contributions into Mojaloop</a:t>
                      </a:r>
                      <a:endParaRPr sz="2400" b="1">
                        <a:solidFill>
                          <a:schemeClr val="dk1"/>
                        </a:solidFill>
                        <a:latin typeface="Open Sans"/>
                        <a:ea typeface="Open Sans"/>
                        <a:cs typeface="Open Sans"/>
                        <a:sym typeface="Open Sans"/>
                      </a:endParaRPr>
                    </a:p>
                  </a:txBody>
                  <a:tcPr marL="91425" marR="91425" marT="91425" marB="91425" anchor="ctr">
                    <a:lnL w="76200" cap="flat" cmpd="sng">
                      <a:solidFill>
                        <a:schemeClr val="lt1">
                          <a:alpha val="0"/>
                        </a:scheme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rowSpan="2" hMerge="1">
                  <a:txBody>
                    <a:bodyPr/>
                    <a:lstStyle/>
                    <a:p>
                      <a:endParaRPr lang="en-US"/>
                    </a:p>
                  </a:txBody>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10000"/>
                  </a:ext>
                </a:extLst>
              </a:tr>
              <a:tr h="265400">
                <a:tc vMerge="1">
                  <a:txBody>
                    <a:bodyPr/>
                    <a:lstStyle/>
                    <a:p>
                      <a:endParaRPr lang="en-US"/>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001"/>
                  </a:ext>
                </a:extLst>
              </a:tr>
              <a:tr h="2691725">
                <a:tc rowSpan="2">
                  <a:txBody>
                    <a:bodyPr/>
                    <a:lstStyle/>
                    <a:p>
                      <a:pPr marL="0" lvl="0" indent="0" algn="ctr" rtl="0">
                        <a:spcBef>
                          <a:spcPts val="0"/>
                        </a:spcBef>
                        <a:spcAft>
                          <a:spcPts val="0"/>
                        </a:spcAft>
                        <a:buClr>
                          <a:schemeClr val="dk1"/>
                        </a:buClr>
                        <a:buSzPts val="1100"/>
                        <a:buFont typeface="Arial"/>
                        <a:buNone/>
                      </a:pPr>
                      <a:r>
                        <a:rPr lang="en-US" sz="2400">
                          <a:solidFill>
                            <a:schemeClr val="lt1"/>
                          </a:solidFill>
                          <a:latin typeface="Open Sans"/>
                          <a:ea typeface="Open Sans"/>
                          <a:cs typeface="Open Sans"/>
                          <a:sym typeface="Open Sans"/>
                        </a:rPr>
                        <a:t>Key Epics</a:t>
                      </a:r>
                      <a:endParaRPr sz="2400">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US" sz="2400">
                          <a:solidFill>
                            <a:schemeClr val="lt1"/>
                          </a:solidFill>
                          <a:latin typeface="Open Sans"/>
                          <a:ea typeface="Open Sans"/>
                          <a:cs typeface="Open Sans"/>
                          <a:sym typeface="Open Sans"/>
                        </a:rPr>
                        <a:t>Objectives</a:t>
                      </a:r>
                      <a:endParaRPr sz="2400">
                        <a:solidFill>
                          <a:schemeClr val="lt1"/>
                        </a:solidFill>
                        <a:latin typeface="Open Sans"/>
                        <a:ea typeface="Open Sans"/>
                        <a:cs typeface="Open Sans"/>
                        <a:sym typeface="Open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5A83">
                        <a:alpha val="81570"/>
                      </a:srgbClr>
                    </a:solidFill>
                  </a:tcPr>
                </a:tc>
                <a:tc>
                  <a:txBody>
                    <a:bodyPr/>
                    <a:lstStyle/>
                    <a:p>
                      <a:pPr marL="0" lvl="0" indent="0" algn="l" rtl="0">
                        <a:spcBef>
                          <a:spcPts val="0"/>
                        </a:spcBef>
                        <a:spcAft>
                          <a:spcPts val="0"/>
                        </a:spcAft>
                        <a:buNone/>
                      </a:pPr>
                      <a:endParaRPr sz="2900">
                        <a:latin typeface="Open Sans"/>
                        <a:ea typeface="Open Sans"/>
                        <a:cs typeface="Open Sans"/>
                        <a:sym typeface="Open Sans"/>
                      </a:endParaRPr>
                    </a:p>
                  </a:txBody>
                  <a:tcPr marL="91425" marR="91425" marT="91425" marB="91425">
                    <a:lnL w="762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457200" lvl="0" indent="-368300" algn="just" rtl="0">
                        <a:lnSpc>
                          <a:spcPct val="115000"/>
                        </a:lnSpc>
                        <a:spcBef>
                          <a:spcPts val="1000"/>
                        </a:spcBef>
                        <a:spcAft>
                          <a:spcPts val="0"/>
                        </a:spcAft>
                        <a:buClr>
                          <a:schemeClr val="dk1"/>
                        </a:buClr>
                        <a:buSzPts val="2200"/>
                        <a:buFont typeface="Open Sans"/>
                        <a:buAutoNum type="arabicPeriod"/>
                      </a:pPr>
                      <a:r>
                        <a:rPr lang="en-US" sz="2200" b="1">
                          <a:solidFill>
                            <a:schemeClr val="dk1"/>
                          </a:solidFill>
                        </a:rPr>
                        <a:t>Mojalop v13.1.0 is published; </a:t>
                      </a:r>
                      <a:r>
                        <a:rPr lang="en-US" sz="2200">
                          <a:solidFill>
                            <a:schemeClr val="dk1"/>
                          </a:solidFill>
                        </a:rPr>
                        <a:t>In addition to release notes, publish migration guide and regression test plan. Document upgrade scenarios and deployment options to support v1.0 and v1.1 by Schemes</a:t>
                      </a:r>
                      <a:endParaRPr sz="6000">
                        <a:solidFill>
                          <a:srgbClr val="7F7F7F"/>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220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2200" b="1">
                          <a:solidFill>
                            <a:schemeClr val="dk1"/>
                          </a:solidFill>
                        </a:rPr>
                        <a:t>3. Define release cadence. Document upgrade and migration strategy </a:t>
                      </a:r>
                      <a:r>
                        <a:rPr lang="en-US" sz="2200">
                          <a:solidFill>
                            <a:schemeClr val="dk1"/>
                          </a:solidFill>
                        </a:rPr>
                        <a:t>to ensure adopters can upgrade to latest Mojaloop releases and are able to run regression tests at use case level end to end</a:t>
                      </a:r>
                      <a:endParaRPr sz="2200">
                        <a:solidFill>
                          <a:schemeClr val="dk1"/>
                        </a:solidFill>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599"/>
                    </a:solidFill>
                  </a:tcPr>
                </a:tc>
                <a:extLst>
                  <a:ext uri="{0D108BD9-81ED-4DB2-BD59-A6C34878D82A}">
                    <a16:rowId xmlns:a16="http://schemas.microsoft.com/office/drawing/2014/main" val="10002"/>
                  </a:ext>
                </a:extLst>
              </a:tr>
              <a:tr h="1896025">
                <a:tc vMerge="1">
                  <a:txBody>
                    <a:bodyPr/>
                    <a:lstStyle/>
                    <a:p>
                      <a:endParaRPr lang="en-US"/>
                    </a:p>
                  </a:txBody>
                  <a:tcPr/>
                </a:tc>
                <a:tc>
                  <a:txBody>
                    <a:bodyPr/>
                    <a:lstStyle/>
                    <a:p>
                      <a:pPr marL="0" lvl="0" indent="0" algn="l" rtl="0">
                        <a:spcBef>
                          <a:spcPts val="0"/>
                        </a:spcBef>
                        <a:spcAft>
                          <a:spcPts val="0"/>
                        </a:spcAft>
                        <a:buNone/>
                      </a:pPr>
                      <a:endParaRPr sz="2900">
                        <a:latin typeface="Open Sans"/>
                        <a:ea typeface="Open Sans"/>
                        <a:cs typeface="Open Sans"/>
                        <a:sym typeface="Open Sans"/>
                      </a:endParaRPr>
                    </a:p>
                  </a:txBody>
                  <a:tcPr marL="91425" marR="91425" marT="91425" marB="91425">
                    <a:lnL w="762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2200" b="1">
                          <a:solidFill>
                            <a:schemeClr val="dk1"/>
                          </a:solidFill>
                          <a:latin typeface="Open Sans"/>
                          <a:ea typeface="Open Sans"/>
                          <a:cs typeface="Open Sans"/>
                          <a:sym typeface="Open Sans"/>
                        </a:rPr>
                        <a:t>2. </a:t>
                      </a:r>
                      <a:r>
                        <a:rPr lang="en-US" sz="2200" b="1">
                          <a:solidFill>
                            <a:schemeClr val="dk1"/>
                          </a:solidFill>
                        </a:rPr>
                        <a:t>Mojaloop v14 published</a:t>
                      </a:r>
                      <a:r>
                        <a:rPr lang="en-US" sz="2200">
                          <a:solidFill>
                            <a:schemeClr val="dk1"/>
                          </a:solidFill>
                        </a:rPr>
                        <a:t> for adoption as a major, stable release </a:t>
                      </a:r>
                      <a:r>
                        <a:rPr lang="en-US" sz="2200" b="1">
                          <a:solidFill>
                            <a:schemeClr val="dk1"/>
                          </a:solidFill>
                        </a:rPr>
                        <a:t>&amp; external dependencies separated </a:t>
                      </a:r>
                      <a:r>
                        <a:rPr lang="en-US" sz="2200">
                          <a:solidFill>
                            <a:schemeClr val="dk1"/>
                          </a:solidFill>
                        </a:rPr>
                        <a:t>out of Mojaloop helm charts to reduce future maintenance.</a:t>
                      </a:r>
                      <a:endParaRPr sz="220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599"/>
                    </a:solidFill>
                  </a:tcPr>
                </a:tc>
                <a:tc>
                  <a:txBody>
                    <a:bodyPr/>
                    <a:lstStyle/>
                    <a:p>
                      <a:pPr marL="0" lvl="0" indent="0" algn="l" rtl="0">
                        <a:spcBef>
                          <a:spcPts val="0"/>
                        </a:spcBef>
                        <a:spcAft>
                          <a:spcPts val="0"/>
                        </a:spcAft>
                        <a:buNone/>
                      </a:pPr>
                      <a:endParaRPr sz="220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2200" b="1">
                          <a:solidFill>
                            <a:schemeClr val="dk1"/>
                          </a:solidFill>
                          <a:latin typeface="Open Sans"/>
                          <a:ea typeface="Open Sans"/>
                          <a:cs typeface="Open Sans"/>
                          <a:sym typeface="Open Sans"/>
                        </a:rPr>
                        <a:t>Bonus items:</a:t>
                      </a:r>
                      <a:endParaRPr sz="2200" b="1">
                        <a:solidFill>
                          <a:schemeClr val="dk1"/>
                        </a:solidFill>
                        <a:latin typeface="Open Sans"/>
                        <a:ea typeface="Open Sans"/>
                        <a:cs typeface="Open Sans"/>
                        <a:sym typeface="Open Sans"/>
                      </a:endParaRPr>
                    </a:p>
                    <a:p>
                      <a:pPr marL="0" lvl="0" indent="0" algn="l" rtl="0">
                        <a:spcBef>
                          <a:spcPts val="0"/>
                        </a:spcBef>
                        <a:spcAft>
                          <a:spcPts val="0"/>
                        </a:spcAft>
                        <a:buNone/>
                      </a:pPr>
                      <a:r>
                        <a:rPr lang="en-US" sz="2200">
                          <a:solidFill>
                            <a:schemeClr val="dk1"/>
                          </a:solidFill>
                          <a:latin typeface="Open Sans"/>
                          <a:ea typeface="Open Sans"/>
                          <a:cs typeface="Open Sans"/>
                          <a:sym typeface="Open Sans"/>
                        </a:rPr>
                        <a:t>4. Support changes made by other work-streams</a:t>
                      </a:r>
                      <a:endParaRPr sz="2200">
                        <a:solidFill>
                          <a:schemeClr val="dk1"/>
                        </a:solidFill>
                        <a:latin typeface="Open Sans"/>
                        <a:ea typeface="Open Sans"/>
                        <a:cs typeface="Open Sans"/>
                        <a:sym typeface="Open Sans"/>
                      </a:endParaRPr>
                    </a:p>
                    <a:p>
                      <a:pPr marL="457200" lvl="0" indent="0" algn="l" rtl="0">
                        <a:spcBef>
                          <a:spcPts val="0"/>
                        </a:spcBef>
                        <a:spcAft>
                          <a:spcPts val="0"/>
                        </a:spcAft>
                        <a:buNone/>
                      </a:pPr>
                      <a:r>
                        <a:rPr lang="en-US" sz="2200">
                          <a:solidFill>
                            <a:schemeClr val="dk1"/>
                          </a:solidFill>
                          <a:latin typeface="Open Sans"/>
                          <a:ea typeface="Open Sans"/>
                          <a:cs typeface="Open Sans"/>
                          <a:sym typeface="Open Sans"/>
                        </a:rPr>
                        <a:t>Business Operations team,</a:t>
                      </a:r>
                      <a:endParaRPr sz="2200">
                        <a:solidFill>
                          <a:schemeClr val="dk1"/>
                        </a:solidFill>
                        <a:latin typeface="Open Sans"/>
                        <a:ea typeface="Open Sans"/>
                        <a:cs typeface="Open Sans"/>
                        <a:sym typeface="Open Sans"/>
                      </a:endParaRPr>
                    </a:p>
                    <a:p>
                      <a:pPr marL="457200" lvl="0" indent="0" algn="l" rtl="0">
                        <a:spcBef>
                          <a:spcPts val="0"/>
                        </a:spcBef>
                        <a:spcAft>
                          <a:spcPts val="0"/>
                        </a:spcAft>
                        <a:buNone/>
                      </a:pPr>
                      <a:r>
                        <a:rPr lang="en-US" sz="2200">
                          <a:solidFill>
                            <a:schemeClr val="dk1"/>
                          </a:solidFill>
                          <a:latin typeface="Open Sans"/>
                          <a:ea typeface="Open Sans"/>
                          <a:cs typeface="Open Sans"/>
                          <a:sym typeface="Open Sans"/>
                        </a:rPr>
                        <a:t>3PPI, FPv3</a:t>
                      </a:r>
                      <a:endParaRPr sz="2200">
                        <a:solidFill>
                          <a:schemeClr val="dk1"/>
                        </a:solidFill>
                        <a:latin typeface="Open Sans"/>
                        <a:ea typeface="Open Sans"/>
                        <a:cs typeface="Open Sans"/>
                        <a:sym typeface="Open Sans"/>
                      </a:endParaRPr>
                    </a:p>
                    <a:p>
                      <a:pPr marL="0" lvl="0" indent="0" algn="l" rtl="0">
                        <a:spcBef>
                          <a:spcPts val="0"/>
                        </a:spcBef>
                        <a:spcAft>
                          <a:spcPts val="0"/>
                        </a:spcAft>
                        <a:buNone/>
                      </a:pPr>
                      <a:r>
                        <a:rPr lang="en-US" sz="2200">
                          <a:solidFill>
                            <a:schemeClr val="dk1"/>
                          </a:solidFill>
                          <a:latin typeface="Open Sans"/>
                          <a:ea typeface="Open Sans"/>
                          <a:cs typeface="Open Sans"/>
                          <a:sym typeface="Open Sans"/>
                        </a:rPr>
                        <a:t>to ensure these features are available out-of-box with Mojaloop releases as relevant.</a:t>
                      </a:r>
                      <a:endParaRPr sz="2200">
                        <a:solidFill>
                          <a:schemeClr val="dk1"/>
                        </a:solidFill>
                        <a:latin typeface="Open Sans"/>
                        <a:ea typeface="Open Sans"/>
                        <a:cs typeface="Open Sans"/>
                        <a:sym typeface="Open Sans"/>
                      </a:endParaRPr>
                    </a:p>
                    <a:p>
                      <a:pPr marL="0" lvl="0" indent="0" algn="l" rtl="0">
                        <a:spcBef>
                          <a:spcPts val="0"/>
                        </a:spcBef>
                        <a:spcAft>
                          <a:spcPts val="0"/>
                        </a:spcAft>
                        <a:buNone/>
                      </a:pPr>
                      <a:endParaRPr sz="2200">
                        <a:solidFill>
                          <a:schemeClr val="dk1"/>
                        </a:solidFill>
                        <a:latin typeface="Open Sans"/>
                        <a:ea typeface="Open Sans"/>
                        <a:cs typeface="Open Sans"/>
                        <a:sym typeface="Open Sans"/>
                      </a:endParaRPr>
                    </a:p>
                    <a:p>
                      <a:pPr marL="0" lvl="0" indent="0" algn="l" rtl="0">
                        <a:spcBef>
                          <a:spcPts val="0"/>
                        </a:spcBef>
                        <a:spcAft>
                          <a:spcPts val="0"/>
                        </a:spcAft>
                        <a:buNone/>
                      </a:pPr>
                      <a:r>
                        <a:rPr lang="en-US" sz="2200">
                          <a:solidFill>
                            <a:schemeClr val="dk1"/>
                          </a:solidFill>
                          <a:latin typeface="Open Sans"/>
                          <a:ea typeface="Open Sans"/>
                          <a:cs typeface="Open Sans"/>
                          <a:sym typeface="Open Sans"/>
                        </a:rPr>
                        <a:t>5. Maintain Golden path tests for production ready features and run them as part of regression testing</a:t>
                      </a:r>
                      <a:endParaRPr sz="220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FFE599"/>
                    </a:solidFill>
                  </a:tcPr>
                </a:tc>
                <a:extLst>
                  <a:ext uri="{0D108BD9-81ED-4DB2-BD59-A6C34878D82A}">
                    <a16:rowId xmlns:a16="http://schemas.microsoft.com/office/drawing/2014/main" val="10003"/>
                  </a:ext>
                </a:extLst>
              </a:tr>
              <a:tr h="2348350">
                <a:tc>
                  <a:txBody>
                    <a:bodyPr/>
                    <a:lstStyle/>
                    <a:p>
                      <a:pPr marL="0" lvl="0" indent="0" algn="ctr" rtl="0">
                        <a:spcBef>
                          <a:spcPts val="0"/>
                        </a:spcBef>
                        <a:spcAft>
                          <a:spcPts val="0"/>
                        </a:spcAft>
                        <a:buClr>
                          <a:schemeClr val="dk1"/>
                        </a:buClr>
                        <a:buSzPts val="1100"/>
                        <a:buFont typeface="Arial"/>
                        <a:buNone/>
                      </a:pPr>
                      <a:r>
                        <a:rPr lang="en-US" sz="2400">
                          <a:solidFill>
                            <a:schemeClr val="lt1"/>
                          </a:solidFill>
                          <a:latin typeface="Open Sans"/>
                          <a:ea typeface="Open Sans"/>
                          <a:cs typeface="Open Sans"/>
                          <a:sym typeface="Open Sans"/>
                        </a:rPr>
                        <a:t>Issues, constraints</a:t>
                      </a:r>
                      <a:endParaRPr sz="2400">
                        <a:solidFill>
                          <a:schemeClr val="lt1"/>
                        </a:solidFill>
                        <a:latin typeface="Open Sans"/>
                        <a:ea typeface="Open Sans"/>
                        <a:cs typeface="Open Sans"/>
                        <a:sym typeface="Open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5A83">
                        <a:alpha val="81570"/>
                      </a:srgbClr>
                    </a:solidFill>
                  </a:tcPr>
                </a:tc>
                <a:tc>
                  <a:txBody>
                    <a:bodyPr/>
                    <a:lstStyle/>
                    <a:p>
                      <a:pPr marL="0" lvl="0" indent="0" algn="l" rtl="0">
                        <a:spcBef>
                          <a:spcPts val="0"/>
                        </a:spcBef>
                        <a:spcAft>
                          <a:spcPts val="0"/>
                        </a:spcAft>
                        <a:buNone/>
                      </a:pPr>
                      <a:endParaRPr sz="3900">
                        <a:latin typeface="Open Sans"/>
                        <a:ea typeface="Open Sans"/>
                        <a:cs typeface="Open Sans"/>
                        <a:sym typeface="Open Sans"/>
                      </a:endParaRPr>
                    </a:p>
                  </a:txBody>
                  <a:tcPr marL="91425" marR="91425" marT="91425" marB="91425">
                    <a:lnL w="762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200">
                        <a:solidFill>
                          <a:schemeClr val="lt1"/>
                        </a:solidFill>
                        <a:latin typeface="Open Sans"/>
                        <a:ea typeface="Open Sans"/>
                        <a:cs typeface="Open Sans"/>
                        <a:sym typeface="Open Sans"/>
                      </a:endParaRPr>
                    </a:p>
                    <a:p>
                      <a:pPr marL="457200" lvl="0" indent="-368300" algn="l" rtl="0">
                        <a:spcBef>
                          <a:spcPts val="0"/>
                        </a:spcBef>
                        <a:spcAft>
                          <a:spcPts val="0"/>
                        </a:spcAft>
                        <a:buClr>
                          <a:schemeClr val="lt1"/>
                        </a:buClr>
                        <a:buSzPts val="2200"/>
                        <a:buFont typeface="Open Sans"/>
                        <a:buAutoNum type="arabicPeriod"/>
                      </a:pPr>
                      <a:r>
                        <a:rPr lang="en-US" sz="2200">
                          <a:solidFill>
                            <a:schemeClr val="lt1"/>
                          </a:solidFill>
                          <a:latin typeface="Open Sans"/>
                          <a:ea typeface="Open Sans"/>
                          <a:cs typeface="Open Sans"/>
                          <a:sym typeface="Open Sans"/>
                        </a:rPr>
                        <a:t>Limited resourcing / funding</a:t>
                      </a:r>
                      <a:endParaRPr sz="2200">
                        <a:solidFill>
                          <a:schemeClr val="lt1"/>
                        </a:solidFill>
                        <a:latin typeface="Open Sans"/>
                        <a:ea typeface="Open Sans"/>
                        <a:cs typeface="Open Sans"/>
                        <a:sym typeface="Open Sans"/>
                      </a:endParaRPr>
                    </a:p>
                    <a:p>
                      <a:pPr marL="457200" lvl="0" indent="-368300" algn="l" rtl="0">
                        <a:spcBef>
                          <a:spcPts val="0"/>
                        </a:spcBef>
                        <a:spcAft>
                          <a:spcPts val="0"/>
                        </a:spcAft>
                        <a:buClr>
                          <a:schemeClr val="lt1"/>
                        </a:buClr>
                        <a:buSzPts val="2200"/>
                        <a:buFont typeface="Open Sans"/>
                        <a:buAutoNum type="arabicPeriod"/>
                      </a:pPr>
                      <a:r>
                        <a:rPr lang="en-US" sz="2200">
                          <a:solidFill>
                            <a:schemeClr val="lt1"/>
                          </a:solidFill>
                          <a:latin typeface="Open Sans"/>
                          <a:ea typeface="Open Sans"/>
                          <a:cs typeface="Open Sans"/>
                          <a:sym typeface="Open Sans"/>
                        </a:rPr>
                        <a:t>Lack of dedicated team members on IaC</a:t>
                      </a:r>
                      <a:endParaRPr sz="2200">
                        <a:solidFill>
                          <a:schemeClr val="lt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tc>
                  <a:txBody>
                    <a:bodyPr/>
                    <a:lstStyle/>
                    <a:p>
                      <a:pPr marL="0" lvl="0" indent="0" algn="l" rtl="0">
                        <a:spcBef>
                          <a:spcPts val="0"/>
                        </a:spcBef>
                        <a:spcAft>
                          <a:spcPts val="0"/>
                        </a:spcAft>
                        <a:buNone/>
                      </a:pPr>
                      <a:endParaRPr sz="2200">
                        <a:solidFill>
                          <a:srgbClr val="FF0000"/>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sz="2200">
                        <a:solidFill>
                          <a:schemeClr val="lt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accent2"/>
                    </a:solidFill>
                  </a:tcPr>
                </a:tc>
                <a:extLst>
                  <a:ext uri="{0D108BD9-81ED-4DB2-BD59-A6C34878D82A}">
                    <a16:rowId xmlns:a16="http://schemas.microsoft.com/office/drawing/2014/main" val="10004"/>
                  </a:ext>
                </a:extLst>
              </a:tr>
              <a:tr h="2309775">
                <a:tc>
                  <a:txBody>
                    <a:bodyPr/>
                    <a:lstStyle/>
                    <a:p>
                      <a:pPr marL="0" lvl="0" indent="0" algn="ctr" rtl="0">
                        <a:spcBef>
                          <a:spcPts val="0"/>
                        </a:spcBef>
                        <a:spcAft>
                          <a:spcPts val="0"/>
                        </a:spcAft>
                        <a:buNone/>
                      </a:pPr>
                      <a:r>
                        <a:rPr lang="en-US" sz="2400">
                          <a:solidFill>
                            <a:schemeClr val="lt1"/>
                          </a:solidFill>
                          <a:latin typeface="Open Sans"/>
                          <a:ea typeface="Open Sans"/>
                          <a:cs typeface="Open Sans"/>
                          <a:sym typeface="Open Sans"/>
                        </a:rPr>
                        <a:t>Success Defined How?</a:t>
                      </a:r>
                      <a:endParaRPr sz="2400">
                        <a:solidFill>
                          <a:schemeClr val="lt1"/>
                        </a:solidFill>
                        <a:latin typeface="Open Sans"/>
                        <a:ea typeface="Open Sans"/>
                        <a:cs typeface="Open Sans"/>
                        <a:sym typeface="Open Sans"/>
                      </a:endParaRPr>
                    </a:p>
                  </a:txBody>
                  <a:tcPr marL="91425" marR="91425" marT="91425" marB="91425" anchor="ctr">
                    <a:lnL w="76200" cap="flat" cmpd="sng">
                      <a:solidFill>
                        <a:schemeClr val="lt1"/>
                      </a:solidFill>
                      <a:prstDash val="solid"/>
                      <a:round/>
                      <a:headEnd type="none" w="sm" len="sm"/>
                      <a:tailEnd type="none" w="sm" len="sm"/>
                    </a:lnL>
                    <a:lnR w="76200" cap="flat" cmpd="sng">
                      <a:solidFill>
                        <a:schemeClr val="lt1"/>
                      </a:solidFill>
                      <a:prstDash val="solid"/>
                      <a:round/>
                      <a:headEnd type="none" w="sm" len="sm"/>
                      <a:tailEnd type="none" w="sm" len="sm"/>
                    </a:lnR>
                    <a:lnT w="76200" cap="flat" cmpd="sng">
                      <a:solidFill>
                        <a:schemeClr val="lt1"/>
                      </a:solidFill>
                      <a:prstDash val="solid"/>
                      <a:round/>
                      <a:headEnd type="none" w="sm" len="sm"/>
                      <a:tailEnd type="none" w="sm" len="sm"/>
                    </a:lnT>
                    <a:lnB w="76200" cap="flat" cmpd="sng">
                      <a:solidFill>
                        <a:schemeClr val="lt1"/>
                      </a:solidFill>
                      <a:prstDash val="solid"/>
                      <a:round/>
                      <a:headEnd type="none" w="sm" len="sm"/>
                      <a:tailEnd type="none" w="sm" len="sm"/>
                    </a:lnB>
                    <a:solidFill>
                      <a:srgbClr val="005A83">
                        <a:alpha val="81570"/>
                      </a:srgbClr>
                    </a:solidFill>
                  </a:tcPr>
                </a:tc>
                <a:tc>
                  <a:txBody>
                    <a:bodyPr/>
                    <a:lstStyle/>
                    <a:p>
                      <a:pPr marL="0" lvl="0" indent="0" algn="l" rtl="0">
                        <a:spcBef>
                          <a:spcPts val="0"/>
                        </a:spcBef>
                        <a:spcAft>
                          <a:spcPts val="0"/>
                        </a:spcAft>
                        <a:buNone/>
                      </a:pPr>
                      <a:endParaRPr sz="3900">
                        <a:latin typeface="Open Sans"/>
                        <a:ea typeface="Open Sans"/>
                        <a:cs typeface="Open Sans"/>
                        <a:sym typeface="Open Sans"/>
                      </a:endParaRPr>
                    </a:p>
                  </a:txBody>
                  <a:tcPr marL="91425" marR="91425" marT="91425" marB="91425">
                    <a:lnL w="76200" cap="flat" cmpd="sng">
                      <a:solidFill>
                        <a:schemeClr val="lt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200">
                        <a:solidFill>
                          <a:schemeClr val="dk1"/>
                        </a:solidFill>
                        <a:latin typeface="Open Sans"/>
                        <a:ea typeface="Open Sans"/>
                        <a:cs typeface="Open Sans"/>
                        <a:sym typeface="Open Sans"/>
                      </a:endParaRPr>
                    </a:p>
                    <a:p>
                      <a:pPr marL="457200" lvl="0" indent="-368300" algn="l" rtl="0">
                        <a:spcBef>
                          <a:spcPts val="0"/>
                        </a:spcBef>
                        <a:spcAft>
                          <a:spcPts val="0"/>
                        </a:spcAft>
                        <a:buClr>
                          <a:schemeClr val="dk1"/>
                        </a:buClr>
                        <a:buSzPts val="2200"/>
                        <a:buFont typeface="Open Sans"/>
                        <a:buAutoNum type="arabicPeriod"/>
                      </a:pPr>
                      <a:r>
                        <a:rPr lang="en-US" sz="2200" b="1">
                          <a:solidFill>
                            <a:schemeClr val="dk1"/>
                          </a:solidFill>
                          <a:latin typeface="Open Sans"/>
                          <a:ea typeface="Open Sans"/>
                          <a:cs typeface="Open Sans"/>
                          <a:sym typeface="Open Sans"/>
                        </a:rPr>
                        <a:t>A mojaloop release v14 is published and closely integrated with IaC </a:t>
                      </a:r>
                      <a:endParaRPr sz="2200" b="1">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tc>
                  <a:txBody>
                    <a:bodyPr/>
                    <a:lstStyle/>
                    <a:p>
                      <a:pPr marL="0" lvl="0" indent="0" algn="l" rtl="0">
                        <a:spcBef>
                          <a:spcPts val="0"/>
                        </a:spcBef>
                        <a:spcAft>
                          <a:spcPts val="0"/>
                        </a:spcAft>
                        <a:buNone/>
                      </a:pPr>
                      <a:endParaRPr sz="2200" b="1">
                        <a:solidFill>
                          <a:srgbClr val="FF0000"/>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endParaRPr sz="2200" b="1">
                        <a:solidFill>
                          <a:schemeClr val="dk1"/>
                        </a:solidFill>
                        <a:latin typeface="Open Sans"/>
                        <a:ea typeface="Open Sans"/>
                        <a:cs typeface="Open Sans"/>
                        <a:sym typeface="Open Sans"/>
                      </a:endParaRPr>
                    </a:p>
                    <a:p>
                      <a:pPr marL="457200" lvl="0" indent="-368300" algn="l" rtl="0">
                        <a:spcBef>
                          <a:spcPts val="0"/>
                        </a:spcBef>
                        <a:spcAft>
                          <a:spcPts val="0"/>
                        </a:spcAft>
                        <a:buClr>
                          <a:schemeClr val="dk1"/>
                        </a:buClr>
                        <a:buSzPts val="2200"/>
                        <a:buFont typeface="Open Sans"/>
                        <a:buAutoNum type="arabicPeriod"/>
                      </a:pPr>
                      <a:r>
                        <a:rPr lang="en-US" sz="2200" b="1">
                          <a:solidFill>
                            <a:schemeClr val="dk1"/>
                          </a:solidFill>
                          <a:latin typeface="Open Sans"/>
                          <a:ea typeface="Open Sans"/>
                          <a:cs typeface="Open Sans"/>
                          <a:sym typeface="Open Sans"/>
                        </a:rPr>
                        <a:t>Mojaloop release v14 is accepted for testing by at least one implementer</a:t>
                      </a:r>
                      <a:endParaRPr sz="2200">
                        <a:solidFill>
                          <a:schemeClr val="dk1"/>
                        </a:solidFill>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B6D7A8"/>
                    </a:solidFill>
                  </a:tcPr>
                </a:tc>
                <a:extLst>
                  <a:ext uri="{0D108BD9-81ED-4DB2-BD59-A6C34878D82A}">
                    <a16:rowId xmlns:a16="http://schemas.microsoft.com/office/drawing/2014/main" val="10005"/>
                  </a:ext>
                </a:extLst>
              </a:tr>
            </a:tbl>
          </a:graphicData>
        </a:graphic>
      </p:graphicFrame>
      <p:sp>
        <p:nvSpPr>
          <p:cNvPr id="127" name="Google Shape;127;p17"/>
          <p:cNvSpPr txBox="1"/>
          <p:nvPr/>
        </p:nvSpPr>
        <p:spPr>
          <a:xfrm>
            <a:off x="5172175" y="4254250"/>
            <a:ext cx="128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28" name="Google Shape;128;p17"/>
          <p:cNvSpPr txBox="1"/>
          <p:nvPr/>
        </p:nvSpPr>
        <p:spPr>
          <a:xfrm>
            <a:off x="6821975" y="3618775"/>
            <a:ext cx="1129800" cy="110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Clr>
                <a:schemeClr val="dk1"/>
              </a:buClr>
              <a:buSzPts val="1100"/>
              <a:buFont typeface="Arial"/>
              <a:buNone/>
            </a:pPr>
            <a:r>
              <a:rPr lang="en-US" sz="6000">
                <a:solidFill>
                  <a:schemeClr val="dk1"/>
                </a:solidFill>
              </a:rPr>
              <a:t>✅</a:t>
            </a:r>
            <a:endParaRPr/>
          </a:p>
        </p:txBody>
      </p:sp>
      <p:sp>
        <p:nvSpPr>
          <p:cNvPr id="129" name="Google Shape;129;p17"/>
          <p:cNvSpPr txBox="1"/>
          <p:nvPr/>
        </p:nvSpPr>
        <p:spPr>
          <a:xfrm>
            <a:off x="19402050" y="4425425"/>
            <a:ext cx="1129800" cy="110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6000">
                <a:solidFill>
                  <a:schemeClr val="dk1"/>
                </a:solidFill>
              </a:rPr>
              <a:t>✅</a:t>
            </a:r>
            <a:endParaRPr/>
          </a:p>
        </p:txBody>
      </p:sp>
      <p:sp>
        <p:nvSpPr>
          <p:cNvPr id="130" name="Google Shape;130;p17"/>
          <p:cNvSpPr txBox="1"/>
          <p:nvPr/>
        </p:nvSpPr>
        <p:spPr>
          <a:xfrm>
            <a:off x="21997575" y="7059400"/>
            <a:ext cx="1129800" cy="1108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US" sz="6000">
                <a:solidFill>
                  <a:schemeClr val="dk1"/>
                </a:solidFill>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a:spLocks noGrp="1"/>
          </p:cNvSpPr>
          <p:nvPr>
            <p:ph type="title"/>
          </p:nvPr>
        </p:nvSpPr>
        <p:spPr>
          <a:xfrm>
            <a:off x="1676619" y="730251"/>
            <a:ext cx="18869400" cy="153168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7200"/>
              <a:buFont typeface="Arial"/>
              <a:buNone/>
            </a:pPr>
            <a:r>
              <a:rPr lang="en-US" sz="7200" dirty="0"/>
              <a:t>PI-17 Updates</a:t>
            </a:r>
            <a:endParaRPr dirty="0"/>
          </a:p>
        </p:txBody>
      </p:sp>
      <p:sp>
        <p:nvSpPr>
          <p:cNvPr id="136" name="Google Shape;136;p18"/>
          <p:cNvSpPr txBox="1">
            <a:spLocks noGrp="1"/>
          </p:cNvSpPr>
          <p:nvPr>
            <p:ph type="body" idx="1"/>
          </p:nvPr>
        </p:nvSpPr>
        <p:spPr>
          <a:xfrm>
            <a:off x="1676644" y="3256075"/>
            <a:ext cx="21033900" cy="8702700"/>
          </a:xfrm>
          <a:prstGeom prst="rect">
            <a:avLst/>
          </a:prstGeom>
          <a:noFill/>
          <a:ln>
            <a:noFill/>
          </a:ln>
        </p:spPr>
        <p:txBody>
          <a:bodyPr spcFirstLastPara="1" wrap="square" lIns="91425" tIns="45700" rIns="91425" bIns="45700" anchor="t" anchorCtr="0">
            <a:noAutofit/>
          </a:bodyPr>
          <a:lstStyle/>
          <a:p>
            <a:pPr marL="1828800" lvl="1" indent="-895350" algn="l" rtl="0">
              <a:lnSpc>
                <a:spcPct val="115000"/>
              </a:lnSpc>
              <a:spcBef>
                <a:spcPts val="1000"/>
              </a:spcBef>
              <a:spcAft>
                <a:spcPts val="0"/>
              </a:spcAft>
              <a:buClr>
                <a:schemeClr val="dk1"/>
              </a:buClr>
              <a:buSzPct val="100000"/>
              <a:buFont typeface="Arial"/>
              <a:buAutoNum type="arabicPeriod"/>
            </a:pPr>
            <a:r>
              <a:rPr lang="en-US" sz="3200" dirty="0" err="1"/>
              <a:t>Mojaloop</a:t>
            </a:r>
            <a:r>
              <a:rPr lang="en-US" sz="3200" dirty="0"/>
              <a:t> </a:t>
            </a:r>
            <a:r>
              <a:rPr lang="en-US" sz="3200" b="1" u="sng" dirty="0">
                <a:solidFill>
                  <a:schemeClr val="hlink"/>
                </a:solidFill>
                <a:hlinkClick r:id="rId3"/>
              </a:rPr>
              <a:t>v13.1.1</a:t>
            </a:r>
            <a:r>
              <a:rPr lang="en-US" sz="3200" dirty="0"/>
              <a:t> release - </a:t>
            </a:r>
            <a:r>
              <a:rPr lang="en-US" sz="3200" u="sng" dirty="0">
                <a:solidFill>
                  <a:schemeClr val="hlink"/>
                </a:solidFill>
                <a:hlinkClick r:id="rId4"/>
              </a:rPr>
              <a:t>https://bit.ly/3ExXxpw</a:t>
            </a:r>
            <a:endParaRPr sz="3200" dirty="0"/>
          </a:p>
          <a:p>
            <a:pPr marL="2286000" lvl="2" indent="-577850" algn="l" rtl="0">
              <a:lnSpc>
                <a:spcPct val="115000"/>
              </a:lnSpc>
              <a:spcBef>
                <a:spcPts val="1000"/>
              </a:spcBef>
              <a:spcAft>
                <a:spcPts val="0"/>
              </a:spcAft>
              <a:buSzPct val="100000"/>
              <a:buAutoNum type="alphaLcPeriod"/>
            </a:pPr>
            <a:r>
              <a:rPr lang="en-US" sz="3200" dirty="0"/>
              <a:t>Disabling Finance Portal deployments via `finance-</a:t>
            </a:r>
            <a:r>
              <a:rPr lang="en-US" sz="3200" dirty="0" err="1"/>
              <a:t>portal.enabled</a:t>
            </a:r>
            <a:r>
              <a:rPr lang="en-US" sz="3200" dirty="0"/>
              <a:t>=false` setting in the </a:t>
            </a:r>
            <a:r>
              <a:rPr lang="en-US" sz="3200" dirty="0" err="1"/>
              <a:t>majaloop</a:t>
            </a:r>
            <a:r>
              <a:rPr lang="en-US" sz="3200" dirty="0"/>
              <a:t>/</a:t>
            </a:r>
            <a:r>
              <a:rPr lang="en-US" sz="3200" dirty="0" err="1"/>
              <a:t>values.yaml</a:t>
            </a:r>
            <a:r>
              <a:rPr lang="en-US" sz="3200" dirty="0"/>
              <a:t> now works as intended.</a:t>
            </a:r>
            <a:endParaRPr sz="3200" dirty="0"/>
          </a:p>
          <a:p>
            <a:pPr marL="1828800" lvl="1" indent="-895350" algn="l" rtl="0">
              <a:lnSpc>
                <a:spcPct val="115000"/>
              </a:lnSpc>
              <a:spcBef>
                <a:spcPts val="1000"/>
              </a:spcBef>
              <a:spcAft>
                <a:spcPts val="0"/>
              </a:spcAft>
              <a:buClr>
                <a:schemeClr val="dk1"/>
              </a:buClr>
              <a:buSzPct val="100000"/>
              <a:buFont typeface="Arial"/>
              <a:buAutoNum type="arabicPeriod"/>
            </a:pPr>
            <a:r>
              <a:rPr lang="en-US" sz="3200" dirty="0" err="1"/>
              <a:t>Mojaloop</a:t>
            </a:r>
            <a:r>
              <a:rPr lang="en-US" sz="3200" dirty="0"/>
              <a:t> </a:t>
            </a:r>
            <a:r>
              <a:rPr lang="en-US" sz="3200" b="1" u="sng" dirty="0">
                <a:solidFill>
                  <a:schemeClr val="accent6"/>
                </a:solidFill>
                <a:hlinkClick r:id="rId5">
                  <a:extLst>
                    <a:ext uri="{A12FA001-AC4F-418D-AE19-62706E023703}">
                      <ahyp:hlinkClr xmlns:ahyp="http://schemas.microsoft.com/office/drawing/2018/hyperlinkcolor" val="tx"/>
                    </a:ext>
                  </a:extLst>
                </a:hlinkClick>
              </a:rPr>
              <a:t>v13.1.0</a:t>
            </a:r>
            <a:r>
              <a:rPr lang="en-US" sz="3200" b="1" dirty="0">
                <a:solidFill>
                  <a:schemeClr val="accent6"/>
                </a:solidFill>
              </a:rPr>
              <a:t> </a:t>
            </a:r>
            <a:r>
              <a:rPr lang="en-US" sz="3200" dirty="0"/>
              <a:t>released - </a:t>
            </a:r>
            <a:r>
              <a:rPr lang="en-US" sz="3200" u="sng" dirty="0">
                <a:solidFill>
                  <a:schemeClr val="hlink"/>
                </a:solidFill>
                <a:hlinkClick r:id="rId6"/>
              </a:rPr>
              <a:t>https://bit.ly/3rIBib0</a:t>
            </a:r>
            <a:r>
              <a:rPr lang="en-US" sz="3200" dirty="0"/>
              <a:t> </a:t>
            </a:r>
            <a:endParaRPr sz="3200" dirty="0"/>
          </a:p>
          <a:p>
            <a:pPr marL="2286000" lvl="2" indent="-577850" algn="l" rtl="0">
              <a:lnSpc>
                <a:spcPct val="115000"/>
              </a:lnSpc>
              <a:spcBef>
                <a:spcPts val="1000"/>
              </a:spcBef>
              <a:spcAft>
                <a:spcPts val="0"/>
              </a:spcAft>
              <a:buSzPct val="100000"/>
              <a:buAutoNum type="alphaLcPeriod"/>
            </a:pPr>
            <a:r>
              <a:rPr lang="en-US" sz="3200" dirty="0"/>
              <a:t>‘patch’ notifications to FSPs for failure scenarios supported</a:t>
            </a:r>
            <a:endParaRPr sz="3200" dirty="0"/>
          </a:p>
          <a:p>
            <a:pPr marL="2286000" lvl="2" indent="-577850" algn="l" rtl="0">
              <a:lnSpc>
                <a:spcPct val="115000"/>
              </a:lnSpc>
              <a:spcBef>
                <a:spcPts val="1000"/>
              </a:spcBef>
              <a:spcAft>
                <a:spcPts val="0"/>
              </a:spcAft>
              <a:buClr>
                <a:schemeClr val="dk1"/>
              </a:buClr>
              <a:buSzPct val="100000"/>
              <a:buFont typeface="Arial"/>
              <a:buAutoNum type="alphaLcPeriod"/>
            </a:pPr>
            <a:r>
              <a:rPr lang="en-US" sz="3200" dirty="0"/>
              <a:t>3PPI charts validated</a:t>
            </a:r>
            <a:endParaRPr sz="3200" dirty="0"/>
          </a:p>
          <a:p>
            <a:pPr marL="2286000" lvl="2" indent="-577850" algn="l" rtl="0">
              <a:lnSpc>
                <a:spcPct val="115000"/>
              </a:lnSpc>
              <a:spcBef>
                <a:spcPts val="1000"/>
              </a:spcBef>
              <a:spcAft>
                <a:spcPts val="0"/>
              </a:spcAft>
              <a:buSzPct val="100000"/>
              <a:buAutoNum type="alphaLcPeriod"/>
            </a:pPr>
            <a:r>
              <a:rPr lang="en-US" sz="3200" dirty="0"/>
              <a:t>3PPI services validated with ML TTK tests</a:t>
            </a:r>
            <a:endParaRPr sz="3200" dirty="0"/>
          </a:p>
          <a:p>
            <a:pPr marL="2286000" lvl="2" indent="-577850" algn="l" rtl="0">
              <a:lnSpc>
                <a:spcPct val="115000"/>
              </a:lnSpc>
              <a:spcBef>
                <a:spcPts val="1000"/>
              </a:spcBef>
              <a:spcAft>
                <a:spcPts val="0"/>
              </a:spcAft>
              <a:buSzPct val="100000"/>
              <a:buAutoNum type="alphaLcPeriod"/>
            </a:pPr>
            <a:r>
              <a:rPr lang="en-US" sz="3200" dirty="0"/>
              <a:t>Bulk services validated with ML TTK tests</a:t>
            </a:r>
            <a:endParaRPr sz="3200" dirty="0"/>
          </a:p>
          <a:p>
            <a:pPr marL="2286000" lvl="2" indent="-577850" algn="l" rtl="0">
              <a:lnSpc>
                <a:spcPct val="115000"/>
              </a:lnSpc>
              <a:spcBef>
                <a:spcPts val="1000"/>
              </a:spcBef>
              <a:spcAft>
                <a:spcPts val="0"/>
              </a:spcAft>
              <a:buClr>
                <a:schemeClr val="dk1"/>
              </a:buClr>
              <a:buSzPct val="100000"/>
              <a:buFont typeface="Arial"/>
              <a:buAutoNum type="alphaLcPeriod"/>
            </a:pPr>
            <a:r>
              <a:rPr lang="en-US" sz="3200" dirty="0"/>
              <a:t>CGS tests are now included as part of the Golden Path ML TTK tests</a:t>
            </a:r>
            <a:endParaRPr sz="3200" dirty="0"/>
          </a:p>
          <a:p>
            <a:pPr marL="2286000" lvl="2" indent="-577850" algn="l" rtl="0">
              <a:lnSpc>
                <a:spcPct val="115000"/>
              </a:lnSpc>
              <a:spcBef>
                <a:spcPts val="1000"/>
              </a:spcBef>
              <a:spcAft>
                <a:spcPts val="0"/>
              </a:spcAft>
              <a:buClr>
                <a:schemeClr val="dk1"/>
              </a:buClr>
              <a:buSzPct val="100000"/>
              <a:buFont typeface="Arial"/>
              <a:buAutoNum type="alphaLcPeriod"/>
            </a:pPr>
            <a:r>
              <a:rPr lang="en-US" sz="3200" dirty="0"/>
              <a:t>Bug fixes</a:t>
            </a:r>
            <a:endParaRPr sz="3200" dirty="0"/>
          </a:p>
          <a:p>
            <a:pPr marL="1828800" lvl="1" indent="-895350" algn="l" rtl="0">
              <a:lnSpc>
                <a:spcPct val="115000"/>
              </a:lnSpc>
              <a:spcBef>
                <a:spcPts val="1000"/>
              </a:spcBef>
              <a:spcAft>
                <a:spcPts val="0"/>
              </a:spcAft>
              <a:buClr>
                <a:schemeClr val="dk1"/>
              </a:buClr>
              <a:buSzPct val="100000"/>
              <a:buFont typeface="Arial"/>
              <a:buAutoNum type="arabicPeriod"/>
            </a:pPr>
            <a:r>
              <a:rPr lang="en-US" sz="3200" dirty="0"/>
              <a:t>Support current adopters/implementers</a:t>
            </a:r>
            <a:endParaRPr sz="3200" dirty="0"/>
          </a:p>
          <a:p>
            <a:pPr marL="1828800" lvl="1" indent="-895350" algn="l" rtl="0">
              <a:lnSpc>
                <a:spcPct val="115000"/>
              </a:lnSpc>
              <a:spcBef>
                <a:spcPts val="1000"/>
              </a:spcBef>
              <a:spcAft>
                <a:spcPts val="0"/>
              </a:spcAft>
              <a:buClr>
                <a:schemeClr val="dk1"/>
              </a:buClr>
              <a:buSzPct val="100000"/>
              <a:buFont typeface="Arial"/>
              <a:buAutoNum type="arabicPeriod"/>
            </a:pPr>
            <a:r>
              <a:rPr lang="en-US" sz="3200" dirty="0"/>
              <a:t>Reference Architecture stream support</a:t>
            </a:r>
            <a:endParaRPr sz="3200" dirty="0"/>
          </a:p>
          <a:p>
            <a:pPr marL="1828800" lvl="1" indent="-895350" algn="l" rtl="0">
              <a:lnSpc>
                <a:spcPct val="115000"/>
              </a:lnSpc>
              <a:spcBef>
                <a:spcPts val="1000"/>
              </a:spcBef>
              <a:spcAft>
                <a:spcPts val="0"/>
              </a:spcAft>
              <a:buSzPct val="100000"/>
              <a:buAutoNum type="arabicPeriod"/>
            </a:pPr>
            <a:r>
              <a:rPr lang="en-US" sz="3200" dirty="0"/>
              <a:t>Supporting progress on </a:t>
            </a:r>
            <a:r>
              <a:rPr lang="en-US" sz="3200" dirty="0" err="1"/>
              <a:t>Mojaloop</a:t>
            </a:r>
            <a:r>
              <a:rPr lang="en-US" sz="3200" dirty="0"/>
              <a:t> </a:t>
            </a:r>
            <a:r>
              <a:rPr lang="en-US" sz="3200" dirty="0">
                <a:solidFill>
                  <a:schemeClr val="accent6"/>
                </a:solidFill>
              </a:rPr>
              <a:t>v14</a:t>
            </a:r>
            <a:endParaRPr sz="3200" dirty="0"/>
          </a:p>
        </p:txBody>
      </p:sp>
      <p:sp>
        <p:nvSpPr>
          <p:cNvPr id="137" name="Google Shape;137;p18"/>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9"/>
          <p:cNvSpPr txBox="1">
            <a:spLocks noGrp="1"/>
          </p:cNvSpPr>
          <p:nvPr>
            <p:ph type="title"/>
          </p:nvPr>
        </p:nvSpPr>
        <p:spPr>
          <a:xfrm>
            <a:off x="1676650" y="474675"/>
            <a:ext cx="18869400" cy="21321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7200"/>
              <a:buFont typeface="Arial"/>
              <a:buNone/>
            </a:pPr>
            <a:r>
              <a:rPr lang="en-US" sz="7200"/>
              <a:t>Mojaloop v13.1.0 / v13.1.1</a:t>
            </a:r>
            <a:endParaRPr/>
          </a:p>
        </p:txBody>
      </p:sp>
      <p:sp>
        <p:nvSpPr>
          <p:cNvPr id="143" name="Google Shape;143;p19"/>
          <p:cNvSpPr txBox="1">
            <a:spLocks noGrp="1"/>
          </p:cNvSpPr>
          <p:nvPr>
            <p:ph type="body" idx="1"/>
          </p:nvPr>
        </p:nvSpPr>
        <p:spPr>
          <a:xfrm>
            <a:off x="812344" y="2124750"/>
            <a:ext cx="21033900" cy="8702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4000" b="1" u="sng">
                <a:solidFill>
                  <a:schemeClr val="accent6"/>
                </a:solidFill>
                <a:hlinkClick r:id="rId3">
                  <a:extLst>
                    <a:ext uri="{A12FA001-AC4F-418D-AE19-62706E023703}">
                      <ahyp:hlinkClr xmlns:ahyp="http://schemas.microsoft.com/office/drawing/2018/hyperlinkcolor" val="tx"/>
                    </a:ext>
                  </a:extLst>
                </a:hlinkClick>
              </a:rPr>
              <a:t>v13.1.0</a:t>
            </a:r>
            <a:r>
              <a:rPr lang="en-US" sz="4000" b="1">
                <a:solidFill>
                  <a:schemeClr val="accent6"/>
                </a:solidFill>
              </a:rPr>
              <a:t> </a:t>
            </a:r>
            <a:r>
              <a:rPr lang="en-US" sz="4000"/>
              <a:t>release notes: </a:t>
            </a:r>
            <a:endParaRPr sz="4000"/>
          </a:p>
          <a:p>
            <a:pPr marL="0" lvl="0" indent="0" algn="l" rtl="0">
              <a:lnSpc>
                <a:spcPct val="115000"/>
              </a:lnSpc>
              <a:spcBef>
                <a:spcPts val="1000"/>
              </a:spcBef>
              <a:spcAft>
                <a:spcPts val="0"/>
              </a:spcAft>
              <a:buNone/>
            </a:pPr>
            <a:r>
              <a:rPr lang="en-US" sz="3600" i="1" u="sng">
                <a:solidFill>
                  <a:schemeClr val="hlink"/>
                </a:solidFill>
                <a:hlinkClick r:id="rId4"/>
              </a:rPr>
              <a:t>https://github.com/mojaloop/helm/releases/tag/v13.1.0</a:t>
            </a:r>
            <a:endParaRPr sz="4000"/>
          </a:p>
        </p:txBody>
      </p:sp>
      <p:sp>
        <p:nvSpPr>
          <p:cNvPr id="144" name="Google Shape;144;p19"/>
          <p:cNvSpPr txBox="1">
            <a:spLocks noGrp="1"/>
          </p:cNvSpPr>
          <p:nvPr>
            <p:ph type="sldNum" idx="12"/>
          </p:nvPr>
        </p:nvSpPr>
        <p:spPr>
          <a:xfrm>
            <a:off x="17223444" y="12712701"/>
            <a:ext cx="5487000" cy="730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45" name="Google Shape;145;p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12348" y="3747100"/>
            <a:ext cx="10669025" cy="9508451"/>
          </a:xfrm>
          <a:prstGeom prst="rect">
            <a:avLst/>
          </a:prstGeom>
          <a:noFill/>
          <a:ln>
            <a:noFill/>
          </a:ln>
        </p:spPr>
      </p:pic>
      <p:sp>
        <p:nvSpPr>
          <p:cNvPr id="146" name="Google Shape;146;p19"/>
          <p:cNvSpPr txBox="1">
            <a:spLocks noGrp="1"/>
          </p:cNvSpPr>
          <p:nvPr>
            <p:ph type="body" idx="1"/>
          </p:nvPr>
        </p:nvSpPr>
        <p:spPr>
          <a:xfrm>
            <a:off x="12326150" y="2124750"/>
            <a:ext cx="11634600" cy="87027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4000" b="1" u="sng">
                <a:solidFill>
                  <a:schemeClr val="hlink"/>
                </a:solidFill>
                <a:hlinkClick r:id="rId6"/>
              </a:rPr>
              <a:t>v13.1.1</a:t>
            </a:r>
            <a:r>
              <a:rPr lang="en-US" sz="4000" b="1">
                <a:solidFill>
                  <a:schemeClr val="accent6"/>
                </a:solidFill>
              </a:rPr>
              <a:t> </a:t>
            </a:r>
            <a:r>
              <a:rPr lang="en-US" sz="4000"/>
              <a:t>release notes: </a:t>
            </a:r>
            <a:endParaRPr sz="4000"/>
          </a:p>
          <a:p>
            <a:pPr marL="0" lvl="0" indent="0" algn="l" rtl="0">
              <a:lnSpc>
                <a:spcPct val="115000"/>
              </a:lnSpc>
              <a:spcBef>
                <a:spcPts val="1000"/>
              </a:spcBef>
              <a:spcAft>
                <a:spcPts val="0"/>
              </a:spcAft>
              <a:buNone/>
            </a:pPr>
            <a:r>
              <a:rPr lang="en-US" sz="3600" i="1" u="sng">
                <a:solidFill>
                  <a:schemeClr val="hlink"/>
                </a:solidFill>
                <a:hlinkClick r:id="rId7"/>
              </a:rPr>
              <a:t>https://github.com/mojaloop/helm/releases/tag/v13.1.1</a:t>
            </a:r>
            <a:endParaRPr sz="4000"/>
          </a:p>
        </p:txBody>
      </p:sp>
      <p:pic>
        <p:nvPicPr>
          <p:cNvPr id="147" name="Google Shape;147;p19"/>
          <p:cNvPicPr preferRelativeResize="0"/>
          <p:nvPr/>
        </p:nvPicPr>
        <p:blipFill>
          <a:blip r:embed="rId8">
            <a:alphaModFix/>
          </a:blip>
          <a:stretch>
            <a:fillRect/>
          </a:stretch>
        </p:blipFill>
        <p:spPr>
          <a:xfrm>
            <a:off x="12326150" y="3747100"/>
            <a:ext cx="10668000" cy="26479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3248</Words>
  <Application>Microsoft Macintosh PowerPoint</Application>
  <PresentationFormat>Custom</PresentationFormat>
  <Paragraphs>525</Paragraphs>
  <Slides>26</Slides>
  <Notes>21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Trebuchet MS</vt:lpstr>
      <vt:lpstr>Open Sans</vt:lpstr>
      <vt:lpstr>Calibri</vt:lpstr>
      <vt:lpstr>Arial</vt:lpstr>
      <vt:lpstr>Office Theme</vt:lpstr>
      <vt:lpstr>1_Office Theme</vt:lpstr>
      <vt:lpstr>Mojaloop releases &amp; Core </vt:lpstr>
      <vt:lpstr>PI-18  Contributors</vt:lpstr>
      <vt:lpstr>Agenda</vt:lpstr>
      <vt:lpstr>Mojaloop PIs Overview</vt:lpstr>
      <vt:lpstr>Mojaloop Component diagram PI-17</vt:lpstr>
      <vt:lpstr>Maintenance &amp; Bug Fixes</vt:lpstr>
      <vt:lpstr>PI 18: Mojaloop releases &amp; core maintenance update</vt:lpstr>
      <vt:lpstr>PI-17 Updates</vt:lpstr>
      <vt:lpstr>Mojaloop v13.1.0 / v13.1.1</vt:lpstr>
      <vt:lpstr>ML TTK update</vt:lpstr>
      <vt:lpstr>TTK PI-17 updates</vt:lpstr>
      <vt:lpstr>ML IaC update</vt:lpstr>
      <vt:lpstr>Infrastructure Purposes </vt:lpstr>
      <vt:lpstr>IaC History </vt:lpstr>
      <vt:lpstr>IaC Principles </vt:lpstr>
      <vt:lpstr>IaC Current Components </vt:lpstr>
      <vt:lpstr>PowerPoint Presentation</vt:lpstr>
      <vt:lpstr>IaC PI-17 status summary</vt:lpstr>
      <vt:lpstr>ML v14 &amp; related enhancements, fixes</vt:lpstr>
      <vt:lpstr>Thank you!</vt:lpstr>
      <vt:lpstr>ML OSS: (Helm) Release Mechanism</vt:lpstr>
      <vt:lpstr>Switch Functionality – Mojaloop (PI-17)</vt:lpstr>
      <vt:lpstr>Switch FSPIOP Functionality – Mojaloop (PI-17)</vt:lpstr>
      <vt:lpstr>Switch Functionality – Mojaloop Use Cases (PI-17)</vt:lpstr>
      <vt:lpstr>Switch Functionality – Mojaloop End-points (PI-17)</vt:lpstr>
      <vt:lpstr>PI-17 Switch Functionality – Operations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Mojaloop releases &amp; Core </dc:title>
  <cp:lastModifiedBy>samuel benny</cp:lastModifiedBy>
  <cp:revision>14</cp:revision>
  <dcterms:modified xsi:type="dcterms:W3CDTF">2022-04-27T06:42:46Z</dcterms:modified>
</cp:coreProperties>
</file>